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321" r:id="rId4"/>
    <p:sldId id="314" r:id="rId5"/>
    <p:sldId id="315" r:id="rId6"/>
    <p:sldId id="316" r:id="rId7"/>
    <p:sldId id="310" r:id="rId8"/>
    <p:sldId id="311" r:id="rId9"/>
    <p:sldId id="312" r:id="rId10"/>
    <p:sldId id="313" r:id="rId11"/>
    <p:sldId id="259" r:id="rId12"/>
    <p:sldId id="302" r:id="rId13"/>
    <p:sldId id="319" r:id="rId14"/>
    <p:sldId id="309" r:id="rId15"/>
    <p:sldId id="317" r:id="rId16"/>
    <p:sldId id="304" r:id="rId17"/>
    <p:sldId id="318" r:id="rId18"/>
    <p:sldId id="320" r:id="rId19"/>
    <p:sldId id="260" r:id="rId20"/>
    <p:sldId id="261" r:id="rId21"/>
    <p:sldId id="273" r:id="rId22"/>
    <p:sldId id="322" r:id="rId23"/>
    <p:sldId id="28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rka Györkös" initials="DG" lastIdx="1" clrIdx="0">
    <p:extLst>
      <p:ext uri="{19B8F6BF-5375-455C-9EA6-DF929625EA0E}">
        <p15:presenceInfo xmlns:p15="http://schemas.microsoft.com/office/powerpoint/2012/main" userId="dca03cbc3ea189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47EE-4C24-4AED-8A51-A41E3A30C6D8}" type="datetimeFigureOut">
              <a:rPr lang="hu-HU" smtClean="0"/>
              <a:t>2024. 10. 07.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A266F64-41C8-4C14-A6E5-B10DC3A3E2BC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033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47EE-4C24-4AED-8A51-A41E3A30C6D8}" type="datetimeFigureOut">
              <a:rPr lang="hu-HU" smtClean="0"/>
              <a:t>2024. 10. 07.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6F64-41C8-4C14-A6E5-B10DC3A3E2BC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968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47EE-4C24-4AED-8A51-A41E3A30C6D8}" type="datetimeFigureOut">
              <a:rPr lang="hu-HU" smtClean="0"/>
              <a:t>2024. 10. 07.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6F64-41C8-4C14-A6E5-B10DC3A3E2BC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572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47EE-4C24-4AED-8A51-A41E3A30C6D8}" type="datetimeFigureOut">
              <a:rPr lang="hu-HU" smtClean="0"/>
              <a:t>2024. 10. 07.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6F64-41C8-4C14-A6E5-B10DC3A3E2BC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918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47EE-4C24-4AED-8A51-A41E3A30C6D8}" type="datetimeFigureOut">
              <a:rPr lang="hu-HU" smtClean="0"/>
              <a:t>2024. 10. 07.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6F64-41C8-4C14-A6E5-B10DC3A3E2BC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83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47EE-4C24-4AED-8A51-A41E3A30C6D8}" type="datetimeFigureOut">
              <a:rPr lang="hu-HU" smtClean="0"/>
              <a:t>2024. 10. 07.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6F64-41C8-4C14-A6E5-B10DC3A3E2BC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629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47EE-4C24-4AED-8A51-A41E3A30C6D8}" type="datetimeFigureOut">
              <a:rPr lang="hu-HU" smtClean="0"/>
              <a:t>2024. 10. 07.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6F64-41C8-4C14-A6E5-B10DC3A3E2BC}" type="slidenum">
              <a:rPr lang="hu-HU" smtClean="0"/>
              <a:t>‹#›</a:t>
            </a:fld>
            <a:endParaRPr lang="hu-HU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817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47EE-4C24-4AED-8A51-A41E3A30C6D8}" type="datetimeFigureOut">
              <a:rPr lang="hu-HU" smtClean="0"/>
              <a:t>2024. 10. 07.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6F64-41C8-4C14-A6E5-B10DC3A3E2BC}" type="slidenum">
              <a:rPr lang="hu-HU" smtClean="0"/>
              <a:t>‹#›</a:t>
            </a:fld>
            <a:endParaRPr lang="hu-HU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022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47EE-4C24-4AED-8A51-A41E3A30C6D8}" type="datetimeFigureOut">
              <a:rPr lang="hu-HU" smtClean="0"/>
              <a:t>2024. 10. 07.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6F64-41C8-4C14-A6E5-B10DC3A3E2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6812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47EE-4C24-4AED-8A51-A41E3A30C6D8}" type="datetimeFigureOut">
              <a:rPr lang="hu-HU" smtClean="0"/>
              <a:t>2024. 10. 07.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6F64-41C8-4C14-A6E5-B10DC3A3E2BC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528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62D547EE-4C24-4AED-8A51-A41E3A30C6D8}" type="datetimeFigureOut">
              <a:rPr lang="hu-HU" smtClean="0"/>
              <a:t>2024. 10. 07.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6F64-41C8-4C14-A6E5-B10DC3A3E2BC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77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547EE-4C24-4AED-8A51-A41E3A30C6D8}" type="datetimeFigureOut">
              <a:rPr lang="hu-HU" smtClean="0"/>
              <a:t>2024. 10. 07.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A266F64-41C8-4C14-A6E5-B10DC3A3E2BC}" type="slidenum">
              <a:rPr lang="hu-HU" smtClean="0"/>
              <a:t>‹#›</a:t>
            </a:fld>
            <a:endParaRPr lang="hu-HU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26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0D67BEE-4CFE-9D8D-A828-A0D087AF0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3105" y="950976"/>
            <a:ext cx="8857647" cy="1882043"/>
          </a:xfrm>
        </p:spPr>
        <p:txBody>
          <a:bodyPr>
            <a:normAutofit/>
          </a:bodyPr>
          <a:lstStyle/>
          <a:p>
            <a:pPr algn="ctr"/>
            <a:r>
              <a:rPr lang="hu-HU" sz="3800" b="1" dirty="0"/>
              <a:t>A Magyar Tehetséggondozó Társaság Nyugat-dunántúli Szekciója</a:t>
            </a:r>
            <a:br>
              <a:rPr lang="hu-HU" sz="3800" b="1" dirty="0"/>
            </a:br>
            <a:r>
              <a:rPr lang="hu-HU" sz="3800" b="1" dirty="0"/>
              <a:t> 2004-2024.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FA1B61F-9DE0-6C49-FA94-0E29D49B12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3106" y="4279392"/>
            <a:ext cx="8561746" cy="1024128"/>
          </a:xfrm>
        </p:spPr>
        <p:txBody>
          <a:bodyPr>
            <a:normAutofit/>
          </a:bodyPr>
          <a:lstStyle/>
          <a:p>
            <a:pPr algn="r"/>
            <a:r>
              <a:rPr lang="hu-HU" sz="2000" b="1" dirty="0" err="1"/>
              <a:t>Mentler</a:t>
            </a:r>
            <a:r>
              <a:rPr lang="hu-HU" sz="2000" b="1" dirty="0"/>
              <a:t> Mariann</a:t>
            </a:r>
          </a:p>
          <a:p>
            <a:pPr algn="ctr"/>
            <a:r>
              <a:rPr lang="hu-HU" dirty="0"/>
              <a:t>                                                                                                szekció vezető    </a:t>
            </a:r>
          </a:p>
          <a:p>
            <a:pPr algn="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12817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Laci\Asztal\Polonkai_konf2003nov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5094" y="1052736"/>
            <a:ext cx="6723274" cy="46838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2226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D6C53FB-6EC0-0600-9824-0D6AEFA48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862" y="275573"/>
            <a:ext cx="10204538" cy="588725"/>
          </a:xfrm>
        </p:spPr>
        <p:txBody>
          <a:bodyPr>
            <a:noAutofit/>
          </a:bodyPr>
          <a:lstStyle/>
          <a:p>
            <a:r>
              <a:rPr lang="hu-HU" sz="2800" b="1" dirty="0"/>
              <a:t>2004.</a:t>
            </a:r>
            <a:r>
              <a:rPr lang="hu-HU" sz="2800" dirty="0"/>
              <a:t> A </a:t>
            </a:r>
            <a:r>
              <a:rPr lang="hu-HU" sz="2800" b="1" dirty="0"/>
              <a:t>MTT Nyugat-dunántúli Szekciójának megalakulása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4BF87DF-3E05-227C-6379-3A2598155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862" y="864297"/>
            <a:ext cx="10634598" cy="50354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800" b="1" dirty="0"/>
              <a:t>A szekció főbb tevékenységei:</a:t>
            </a:r>
          </a:p>
          <a:p>
            <a:r>
              <a:rPr lang="hu-HU" sz="2800" dirty="0"/>
              <a:t>Kapcsolódik a MTT más szekcióihoz</a:t>
            </a:r>
          </a:p>
          <a:p>
            <a:r>
              <a:rPr lang="hu-HU" sz="2800" dirty="0"/>
              <a:t>Részt vesz a MATEHETSZ, a Nemzeti Tehetségsegítő Tanács munkájában (Tehetségpontok, Tanácsok szervezése a Nyugat-dunántúli régió területén)</a:t>
            </a:r>
          </a:p>
          <a:p>
            <a:r>
              <a:rPr lang="hu-HU" sz="2800" b="1" dirty="0"/>
              <a:t>2007. </a:t>
            </a:r>
            <a:r>
              <a:rPr lang="hu-HU" sz="2800" dirty="0"/>
              <a:t>Kapcsolódik a Magyar Innovációs Szövetséghez a feltaláló tehetségek és a tudomány  népszerűsítésében (Diák Akadémia)</a:t>
            </a:r>
            <a:endParaRPr lang="hu-HU" sz="2800" b="1" dirty="0"/>
          </a:p>
          <a:p>
            <a:r>
              <a:rPr lang="hu-HU" sz="2800" dirty="0"/>
              <a:t>A Talentum Műhely a Nemzeti Tehetségsegítő Tanács tagszervezete lesz </a:t>
            </a:r>
            <a:r>
              <a:rPr lang="hu-HU" sz="2800" dirty="0" err="1"/>
              <a:t>Mentler</a:t>
            </a:r>
            <a:r>
              <a:rPr lang="hu-HU" sz="2800" dirty="0"/>
              <a:t> Mariann képviseletével</a:t>
            </a:r>
          </a:p>
          <a:p>
            <a:endParaRPr lang="hu-HU" sz="2800" dirty="0"/>
          </a:p>
          <a:p>
            <a:endParaRPr lang="hu-HU" sz="2800" dirty="0"/>
          </a:p>
          <a:p>
            <a:endParaRPr lang="hu-HU" sz="2800" dirty="0"/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4173133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476A52F-84A9-478C-9D39-8CAB5E59DC4D}" type="datetime1">
              <a:rPr lang="hu-HU"/>
              <a:pPr>
                <a:defRPr/>
              </a:pPr>
              <a:t>2024. 10. 07.</a:t>
            </a:fld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8B8F6-9EF8-45EA-A286-5627A0ACB583}" type="slidenum">
              <a:rPr lang="hu-HU"/>
              <a:pPr>
                <a:defRPr/>
              </a:pPr>
              <a:t>12</a:t>
            </a:fld>
            <a:endParaRPr lang="hu-HU"/>
          </a:p>
        </p:txBody>
      </p:sp>
      <p:pic>
        <p:nvPicPr>
          <p:cNvPr id="37892" name="Picture 4" descr="Tehetségpont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113" y="188914"/>
            <a:ext cx="7442200" cy="622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D9D57B6-785B-4260-A50D-DB648CDE2C75}" type="datetime1">
              <a:rPr lang="hu-HU"/>
              <a:pPr>
                <a:defRPr/>
              </a:pPr>
              <a:t>2024. 10. 07.</a:t>
            </a:fld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11FCE-5731-4BC3-AFC7-A219084DE48F}" type="slidenum">
              <a:rPr lang="hu-HU"/>
              <a:pPr>
                <a:defRPr/>
              </a:pPr>
              <a:t>13</a:t>
            </a:fld>
            <a:endParaRPr lang="hu-HU"/>
          </a:p>
        </p:txBody>
      </p:sp>
      <p:pic>
        <p:nvPicPr>
          <p:cNvPr id="35844" name="Picture 4" descr="Diák Akadémia 2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9216" y="333375"/>
            <a:ext cx="7827264" cy="567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2511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F0E39D7B-4295-C5DB-B559-5FE09686B1D1}"/>
              </a:ext>
            </a:extLst>
          </p:cNvPr>
          <p:cNvSpPr txBox="1"/>
          <p:nvPr/>
        </p:nvSpPr>
        <p:spPr>
          <a:xfrm>
            <a:off x="671804" y="853440"/>
            <a:ext cx="1093547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/>
              <a:t>2008.</a:t>
            </a:r>
            <a:r>
              <a:rPr lang="hu-HU" sz="2800" dirty="0"/>
              <a:t> „A Magyar Társadalom a tehetség szolgálatában” országos közoktatási konferencia, Győr –a MAGYAR GÉNIUSZ program megnyitója ( Hiller István miniszter, Prof. Csermely Péter)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Képzések szervezése: 4 féléves tehetségfejlesztő szakvizsgás képzés a Nyugat-magyarországi Egyetemmel, a győri Talentum Műhely konzultációs központ </a:t>
            </a:r>
            <a:r>
              <a:rPr lang="hu-HU" sz="2800" b="1" dirty="0"/>
              <a:t>2008-2011. </a:t>
            </a:r>
            <a:br>
              <a:rPr lang="hu-HU" sz="2800" b="1" dirty="0"/>
            </a:br>
            <a:r>
              <a:rPr lang="hu-HU" sz="2800" dirty="0"/>
              <a:t>Szakfelelős: Dr. Bodnár Gabriella</a:t>
            </a:r>
            <a:endParaRPr lang="hu-HU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A MATEHETSZ Géniusz képzéseken 170 fő vett részt a régióból –a MTT tagság bevonása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/>
              <a:t>MTT</a:t>
            </a:r>
            <a:r>
              <a:rPr lang="hu-HU" sz="2800" dirty="0"/>
              <a:t> a Talentum Műhely és a szekció közös nagy konferenciái (Havasréti Béláné tehetség koordinátor szervezésében) </a:t>
            </a:r>
            <a:r>
              <a:rPr lang="hu-HU" sz="2800" b="1" dirty="0"/>
              <a:t>2012. 2015.</a:t>
            </a:r>
          </a:p>
        </p:txBody>
      </p:sp>
    </p:spTree>
    <p:extLst>
      <p:ext uri="{BB962C8B-B14F-4D97-AF65-F5344CB8AC3E}">
        <p14:creationId xmlns:p14="http://schemas.microsoft.com/office/powerpoint/2010/main" val="2949071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Laci\Asztal\dsc_4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9616" y="475488"/>
            <a:ext cx="8802624" cy="5437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4294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Laci\Asztal\dsc_43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2768" y="365760"/>
            <a:ext cx="9314687" cy="5596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Laci\Asztal\dsc_43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4177" y="256032"/>
            <a:ext cx="5047488" cy="5779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5981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Laci\Asztal\elismero_oklevel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7744" y="243841"/>
            <a:ext cx="4364736" cy="5839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9122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074CF4F-6C1F-16C2-F16B-A40A087BC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20"/>
            <a:ext cx="9520158" cy="587136"/>
          </a:xfrm>
        </p:spPr>
        <p:txBody>
          <a:bodyPr>
            <a:normAutofit/>
          </a:bodyPr>
          <a:lstStyle/>
          <a:p>
            <a:r>
              <a:rPr lang="hu-HU" sz="3000" b="1" dirty="0"/>
              <a:t>A MTT Nyugat-dunántúli Szekciója ma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A042826-26BB-811A-89B3-AC4242B77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5337" y="1694688"/>
            <a:ext cx="10521863" cy="4084320"/>
          </a:xfrm>
        </p:spPr>
        <p:txBody>
          <a:bodyPr>
            <a:normAutofit fontScale="92500" lnSpcReduction="10000"/>
          </a:bodyPr>
          <a:lstStyle/>
          <a:p>
            <a:r>
              <a:rPr lang="hu-HU" sz="3000" dirty="0"/>
              <a:t>Főként online és informális kapcsolattartás a tagsággal (programokról, pályázatokról)</a:t>
            </a:r>
            <a:br>
              <a:rPr lang="hu-HU" sz="3000" dirty="0"/>
            </a:br>
            <a:r>
              <a:rPr lang="hu-HU" sz="3000" dirty="0"/>
              <a:t>Kevesebb a tagdíj fizető tag, mint a tényleges tagság</a:t>
            </a:r>
          </a:p>
          <a:p>
            <a:r>
              <a:rPr lang="hu-HU" sz="3000" dirty="0"/>
              <a:t>Kapcsolattartás a Tehetségpontokkal, és a Nyugat- magyarországi Tehetségsegítő tanácsokkal</a:t>
            </a:r>
          </a:p>
          <a:p>
            <a:r>
              <a:rPr lang="hu-HU" sz="3000" dirty="0"/>
              <a:t>Megváltozott a környezet: az állami és a civil tehetséghálózatok  kapcsolódása akadozó</a:t>
            </a:r>
            <a:br>
              <a:rPr lang="hu-HU" sz="2800" dirty="0"/>
            </a:b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811181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412FD66-7B22-9FB3-F4B7-1123F46E3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808" y="390144"/>
            <a:ext cx="10239552" cy="585216"/>
          </a:xfrm>
        </p:spPr>
        <p:txBody>
          <a:bodyPr>
            <a:normAutofit/>
          </a:bodyPr>
          <a:lstStyle/>
          <a:p>
            <a:r>
              <a:rPr lang="hu-HU" sz="2800" b="1" dirty="0"/>
              <a:t>A Magyar Tehetséggondozó Társaság megalakulása: 1989.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EFF0E98-AF13-3A0B-9566-31D7D282F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808" y="1133856"/>
            <a:ext cx="9642144" cy="50109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sz="4000" b="1" dirty="0"/>
              <a:t>A MTT Nyugat-dunántúli Szekció megalakulásának előzményei:</a:t>
            </a:r>
          </a:p>
          <a:p>
            <a:r>
              <a:rPr lang="hu-HU" sz="4000" dirty="0"/>
              <a:t>Győr és a térség iskolái elsőként csatlakoznak a Társasághoz</a:t>
            </a:r>
          </a:p>
          <a:p>
            <a:r>
              <a:rPr lang="hu-HU" sz="4000" dirty="0"/>
              <a:t>”Egy tehetségnevelő műhely helyi rendszere”- c. projekt, a győri Gárdonyi Géza Általános Iskolában (a MTT szakembereivel együttműködve)</a:t>
            </a:r>
          </a:p>
          <a:p>
            <a:r>
              <a:rPr lang="hu-HU" sz="4000" b="1" dirty="0"/>
              <a:t>1990.</a:t>
            </a:r>
            <a:r>
              <a:rPr lang="hu-HU" sz="4000" dirty="0"/>
              <a:t>  Győri Tehetségekért Alapítvány</a:t>
            </a:r>
          </a:p>
          <a:p>
            <a:r>
              <a:rPr lang="hu-HU" sz="4000" b="1" dirty="0"/>
              <a:t>1998.</a:t>
            </a:r>
            <a:r>
              <a:rPr lang="hu-HU" sz="4000" dirty="0"/>
              <a:t> A Győri Talentum Műhely megalakulása –civil szervezet </a:t>
            </a:r>
          </a:p>
          <a:p>
            <a:endParaRPr lang="hu-HU" sz="3600" dirty="0"/>
          </a:p>
          <a:p>
            <a:endParaRPr lang="hu-HU" sz="2800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28220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69AB7D-8781-AE87-527E-8E5D49F71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20"/>
            <a:ext cx="9520158" cy="587136"/>
          </a:xfrm>
        </p:spPr>
        <p:txBody>
          <a:bodyPr/>
          <a:lstStyle/>
          <a:p>
            <a:r>
              <a:rPr lang="hu-HU" dirty="0"/>
              <a:t> </a:t>
            </a:r>
            <a:r>
              <a:rPr lang="hu-HU" b="1" dirty="0"/>
              <a:t>MTT Nyugat-dunántúli Szekció jövője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5FABE36-ACBB-8FB6-C1BA-89D1F81F0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1391656"/>
            <a:ext cx="10437848" cy="4484888"/>
          </a:xfrm>
        </p:spPr>
        <p:txBody>
          <a:bodyPr>
            <a:normAutofit/>
          </a:bodyPr>
          <a:lstStyle/>
          <a:p>
            <a:r>
              <a:rPr lang="hu-HU" sz="2800" dirty="0"/>
              <a:t>Tehetségpontok, tehetséggondozók szakmai segítése</a:t>
            </a:r>
          </a:p>
          <a:p>
            <a:r>
              <a:rPr lang="hu-HU" sz="2800"/>
              <a:t>A hálózat kiszélesítése</a:t>
            </a:r>
            <a:r>
              <a:rPr lang="hu-HU" sz="2800" dirty="0"/>
              <a:t>: együttműködés a tankerületekkel, pedagógiai szakszolgálatokkal, más tehetséggondozó szervezetekkel</a:t>
            </a:r>
          </a:p>
          <a:p>
            <a:r>
              <a:rPr lang="hu-HU" sz="2800" dirty="0"/>
              <a:t>A tagság létszámának növelése</a:t>
            </a:r>
          </a:p>
          <a:p>
            <a:r>
              <a:rPr lang="hu-HU" sz="2800" dirty="0"/>
              <a:t>A MTT újság és kiadványainak népszerűsítése</a:t>
            </a:r>
          </a:p>
          <a:p>
            <a:r>
              <a:rPr lang="hu-HU" sz="2800" dirty="0"/>
              <a:t>Szakmai programok támogatása, szervezése</a:t>
            </a:r>
          </a:p>
          <a:p>
            <a:endParaRPr lang="hu-HU" sz="2800" dirty="0"/>
          </a:p>
          <a:p>
            <a:endParaRPr lang="hu-HU" sz="2800" dirty="0"/>
          </a:p>
          <a:p>
            <a:endParaRPr lang="hu-HU" sz="2800" dirty="0"/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750432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4BFD509-128B-4700-8E1E-A9ACCDE43157}" type="datetime1">
              <a:rPr lang="hu-HU"/>
              <a:pPr>
                <a:defRPr/>
              </a:pPr>
              <a:t>2024. 10. 07.</a:t>
            </a:fld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F8762-42BF-41A8-8870-D7ACB3B87F05}" type="slidenum">
              <a:rPr lang="hu-HU"/>
              <a:pPr>
                <a:defRPr/>
              </a:pPr>
              <a:t>21</a:t>
            </a:fld>
            <a:endParaRPr lang="hu-HU"/>
          </a:p>
        </p:txBody>
      </p:sp>
      <p:pic>
        <p:nvPicPr>
          <p:cNvPr id="17412" name="Picture 4" descr="IMG_04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0" y="381000"/>
            <a:ext cx="7977632" cy="558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CP01724">
            <a:extLst>
              <a:ext uri="{FF2B5EF4-FFF2-40B4-BE49-F238E27FC236}">
                <a16:creationId xmlns:a16="http://schemas.microsoft.com/office/drawing/2014/main" id="{33A0C761-5964-5EB9-81F6-C0A752C5A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750" y="547836"/>
            <a:ext cx="8066088" cy="5401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5746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A769973-5B91-4A0D-AD73-F10673A617C5}" type="datetime1">
              <a:rPr lang="hu-HU"/>
              <a:pPr>
                <a:defRPr/>
              </a:pPr>
              <a:t>2024. 10. 07.</a:t>
            </a:fld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39056A-D951-4176-ACF2-58728E9F8BE5}" type="slidenum">
              <a:rPr lang="hu-HU"/>
              <a:pPr>
                <a:defRPr/>
              </a:pPr>
              <a:t>23</a:t>
            </a:fld>
            <a:endParaRPr lang="hu-HU"/>
          </a:p>
        </p:txBody>
      </p:sp>
      <p:pic>
        <p:nvPicPr>
          <p:cNvPr id="32772" name="Picture 4" descr="CS0716_5924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682496" y="330370"/>
            <a:ext cx="8741664" cy="572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B286AC39-76A7-20A7-65AE-3968D858C2D1}"/>
              </a:ext>
            </a:extLst>
          </p:cNvPr>
          <p:cNvSpPr txBox="1"/>
          <p:nvPr/>
        </p:nvSpPr>
        <p:spPr>
          <a:xfrm>
            <a:off x="438912" y="438912"/>
            <a:ext cx="11082528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/>
              <a:t>2000.</a:t>
            </a:r>
            <a:r>
              <a:rPr lang="hu-HU" sz="2800" dirty="0"/>
              <a:t> A </a:t>
            </a:r>
            <a:r>
              <a:rPr lang="hu-HU" sz="2800" b="1" dirty="0"/>
              <a:t>MTT </a:t>
            </a:r>
            <a:r>
              <a:rPr lang="hu-HU" sz="2800" dirty="0"/>
              <a:t>és a győri Talentum Műhely közös konferenciája (Erika </a:t>
            </a:r>
            <a:r>
              <a:rPr lang="hu-HU" sz="2800" dirty="0" err="1"/>
              <a:t>Landau</a:t>
            </a:r>
            <a:r>
              <a:rPr lang="hu-HU" sz="2800" dirty="0"/>
              <a:t>, Karl </a:t>
            </a:r>
            <a:r>
              <a:rPr lang="hu-HU" sz="2800" dirty="0" err="1"/>
              <a:t>Kluge</a:t>
            </a:r>
            <a:r>
              <a:rPr lang="hu-HU" sz="2800" dirty="0"/>
              <a:t>, </a:t>
            </a:r>
            <a:r>
              <a:rPr lang="hu-HU" sz="2800" dirty="0" err="1"/>
              <a:t>Czeizel</a:t>
            </a:r>
            <a:r>
              <a:rPr lang="hu-HU" sz="2800" dirty="0"/>
              <a:t> Endre)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/>
              <a:t>2001.</a:t>
            </a:r>
            <a:r>
              <a:rPr lang="hu-HU" sz="2800" dirty="0"/>
              <a:t> A Talentum Műhely intézményesített formában működik a </a:t>
            </a:r>
            <a:r>
              <a:rPr lang="hu-HU" sz="2800" b="1" dirty="0"/>
              <a:t>Győri Gyermekpszichológiai és Pedagógiai Tanácsadóban </a:t>
            </a:r>
            <a:r>
              <a:rPr lang="hu-HU" sz="2800" dirty="0"/>
              <a:t> -</a:t>
            </a:r>
            <a:r>
              <a:rPr lang="hu-HU" sz="2800" dirty="0" err="1"/>
              <a:t>Mentler</a:t>
            </a:r>
            <a:r>
              <a:rPr lang="hu-HU" sz="2800" dirty="0"/>
              <a:t> Mariann tehetségpedagógiai koordinátor + 1 pszichológus, mentorok</a:t>
            </a:r>
            <a:br>
              <a:rPr lang="hu-HU" sz="2800" dirty="0"/>
            </a:br>
            <a:r>
              <a:rPr lang="hu-HU" sz="2800" b="1" dirty="0"/>
              <a:t>Feladata</a:t>
            </a:r>
            <a:r>
              <a:rPr lang="hu-HU" sz="2800" b="1" i="1" dirty="0"/>
              <a:t>:</a:t>
            </a:r>
            <a:r>
              <a:rPr lang="hu-HU" sz="2800" dirty="0"/>
              <a:t> tehetségmérés, fejlesztés, tanácsadás, képzés   (diákkörök, Mentor Műhely, Diák Akadémia, Tehetségnap)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/>
              <a:t>2002.</a:t>
            </a:r>
            <a:r>
              <a:rPr lang="hu-HU" sz="2800" dirty="0"/>
              <a:t> Kutató Diákok Szövetsége 2 (regionális és országos) konferenciájának szervezése -Kapcsolódás Prof. Csermely Péter tehetséghálózat építő munkájához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/>
              <a:t>2003.</a:t>
            </a:r>
            <a:r>
              <a:rPr lang="hu-HU" sz="2800" dirty="0"/>
              <a:t> </a:t>
            </a:r>
            <a:r>
              <a:rPr lang="hu-HU" sz="2800" b="1" dirty="0"/>
              <a:t>MTT</a:t>
            </a:r>
            <a:r>
              <a:rPr lang="hu-HU" sz="2800" dirty="0"/>
              <a:t> és a Talentum Műhely országos konferenciája</a:t>
            </a:r>
          </a:p>
          <a:p>
            <a:r>
              <a:rPr lang="hu-HU" sz="2800" dirty="0"/>
              <a:t>     „Tehetség, család iskola” címmel</a:t>
            </a:r>
          </a:p>
        </p:txBody>
      </p:sp>
    </p:spTree>
    <p:extLst>
      <p:ext uri="{BB962C8B-B14F-4D97-AF65-F5344CB8AC3E}">
        <p14:creationId xmlns:p14="http://schemas.microsoft.com/office/powerpoint/2010/main" val="3245589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63312EC-D878-4A55-839C-BD3D20B487A4}" type="datetime1">
              <a:rPr lang="hu-HU"/>
              <a:pPr>
                <a:defRPr/>
              </a:pPr>
              <a:t>2024. 10. 07.</a:t>
            </a:fld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BD78B-CBF2-4AF7-B19D-EB9CD1EAF656}" type="slidenum">
              <a:rPr lang="hu-HU"/>
              <a:pPr>
                <a:defRPr/>
              </a:pPr>
              <a:t>4</a:t>
            </a:fld>
            <a:endParaRPr lang="hu-HU"/>
          </a:p>
        </p:txBody>
      </p:sp>
      <p:pic>
        <p:nvPicPr>
          <p:cNvPr id="29700" name="Picture 4" descr="konf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6" y="1289050"/>
            <a:ext cx="6480175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9461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03BAAD5-4553-47E8-B925-11E0ADF5C030}" type="datetime1">
              <a:rPr lang="hu-HU"/>
              <a:pPr>
                <a:defRPr/>
              </a:pPr>
              <a:t>2024. 10. 07.</a:t>
            </a:fld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16360-4044-403B-B3F7-4035F2B767FC}" type="slidenum">
              <a:rPr lang="hu-HU"/>
              <a:pPr>
                <a:defRPr/>
              </a:pPr>
              <a:t>5</a:t>
            </a:fld>
            <a:endParaRPr lang="hu-HU"/>
          </a:p>
        </p:txBody>
      </p:sp>
      <p:pic>
        <p:nvPicPr>
          <p:cNvPr id="28676" name="Picture 4" descr="konf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14" y="1036639"/>
            <a:ext cx="6480175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5494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69962F3-D647-40B7-853C-B2F97C12BEEA}" type="datetime1">
              <a:rPr lang="hu-HU"/>
              <a:pPr>
                <a:defRPr/>
              </a:pPr>
              <a:t>2024. 10. 07.</a:t>
            </a:fld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E76F1-6F70-40D7-AB5F-3EC713A10855}" type="slidenum">
              <a:rPr lang="hu-HU"/>
              <a:pPr>
                <a:defRPr/>
              </a:pPr>
              <a:t>6</a:t>
            </a:fld>
            <a:endParaRPr lang="hu-HU"/>
          </a:p>
        </p:txBody>
      </p:sp>
      <p:pic>
        <p:nvPicPr>
          <p:cNvPr id="27652" name="Picture 4" descr="kon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550" y="768351"/>
            <a:ext cx="7272338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6080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941E75B-34ED-447E-8060-4FD8D769BD26}" type="datetime1">
              <a:rPr lang="hu-HU"/>
              <a:pPr>
                <a:defRPr/>
              </a:pPr>
              <a:t>2024. 10. 07.</a:t>
            </a:fld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80703-277E-4B66-BBAA-F05D883C8BD8}" type="slidenum">
              <a:rPr lang="hu-HU"/>
              <a:pPr>
                <a:defRPr/>
              </a:pPr>
              <a:t>7</a:t>
            </a:fld>
            <a:endParaRPr lang="hu-HU"/>
          </a:p>
        </p:txBody>
      </p:sp>
      <p:pic>
        <p:nvPicPr>
          <p:cNvPr id="30724" name="Picture 4" descr="konf2003nov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14" y="973138"/>
            <a:ext cx="648017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2429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9616" y="764704"/>
            <a:ext cx="7056784" cy="504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4878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8C34122-1867-4A89-8527-99F4BA25A079}" type="datetime1">
              <a:rPr lang="hu-HU"/>
              <a:pPr>
                <a:defRPr/>
              </a:pPr>
              <a:t>2024. 10. 07.</a:t>
            </a:fld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5FE35-49EA-4315-A357-EFD3A969704C}" type="slidenum">
              <a:rPr lang="hu-HU"/>
              <a:pPr>
                <a:defRPr/>
              </a:pPr>
              <a:t>9</a:t>
            </a:fld>
            <a:endParaRPr lang="hu-HU"/>
          </a:p>
        </p:txBody>
      </p:sp>
      <p:pic>
        <p:nvPicPr>
          <p:cNvPr id="31748" name="Picture 4" descr="konf2003nov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2888" y="1116013"/>
            <a:ext cx="6553200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6967626"/>
      </p:ext>
    </p:extLst>
  </p:cSld>
  <p:clrMapOvr>
    <a:masterClrMapping/>
  </p:clrMapOvr>
</p:sld>
</file>

<file path=ppt/theme/theme1.xml><?xml version="1.0" encoding="utf-8"?>
<a:theme xmlns:a="http://schemas.openxmlformats.org/drawingml/2006/main" name="Galéria">
  <a:themeElements>
    <a:clrScheme name="Galéria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éria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é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433</TotalTime>
  <Words>451</Words>
  <Application>Microsoft Office PowerPoint</Application>
  <PresentationFormat>Szélesvásznú</PresentationFormat>
  <Paragraphs>57</Paragraphs>
  <Slides>23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6" baseType="lpstr">
      <vt:lpstr>Arial</vt:lpstr>
      <vt:lpstr>Palatino Linotype</vt:lpstr>
      <vt:lpstr>Galéria</vt:lpstr>
      <vt:lpstr>A Magyar Tehetséggondozó Társaság Nyugat-dunántúli Szekciója  2004-2024.</vt:lpstr>
      <vt:lpstr>A Magyar Tehetséggondozó Társaság megalakulása: 1989.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2004. A MTT Nyugat-dunántúli Szekciójának megalakulása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 MTT Nyugat-dunántúli Szekciója ma</vt:lpstr>
      <vt:lpstr> MTT Nyugat-dunántúli Szekció jövője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Magyar Tehetséggondozó Társaság Nyugat-dunántúli Szekciója  2004-2024.</dc:title>
  <dc:creator>Dorka Györkös</dc:creator>
  <cp:lastModifiedBy>Turi Katalin</cp:lastModifiedBy>
  <cp:revision>126</cp:revision>
  <dcterms:created xsi:type="dcterms:W3CDTF">2024-09-05T15:49:23Z</dcterms:created>
  <dcterms:modified xsi:type="dcterms:W3CDTF">2024-10-07T07:14:30Z</dcterms:modified>
</cp:coreProperties>
</file>