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sldIdLst>
    <p:sldId id="256" r:id="rId5"/>
    <p:sldId id="257" r:id="rId6"/>
    <p:sldId id="258" r:id="rId7"/>
    <p:sldId id="259" r:id="rId8"/>
    <p:sldId id="261" r:id="rId9"/>
    <p:sldId id="263" r:id="rId10"/>
    <p:sldId id="264" r:id="rId11"/>
    <p:sldId id="267" r:id="rId12"/>
    <p:sldId id="268" r:id="rId13"/>
    <p:sldId id="269" r:id="rId14"/>
    <p:sldId id="270" r:id="rId15"/>
    <p:sldId id="271" r:id="rId16"/>
    <p:sldId id="266" r:id="rId17"/>
    <p:sldId id="272" r:id="rId1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C5337C-154E-4486-9E25-CF6593F09F2E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0D162977-575F-4702-908F-FD5C24D1586E}">
      <dgm:prSet phldrT="[Szöveg]" custT="1"/>
      <dgm:spPr/>
      <dgm:t>
        <a:bodyPr/>
        <a:lstStyle/>
        <a:p>
          <a:r>
            <a:rPr lang="hu-HU" sz="2000" b="1" dirty="0" smtClean="0"/>
            <a:t>Önálló-összefüggő egyéni</a:t>
          </a:r>
          <a:endParaRPr lang="hu-HU" sz="2000" b="1" dirty="0"/>
        </a:p>
      </dgm:t>
    </dgm:pt>
    <dgm:pt modelId="{6844A41F-3ECE-43FF-B77A-5EF16F08D3E9}" type="parTrans" cxnId="{DEEA3A19-0B33-408C-97A0-E222FCBFDC9E}">
      <dgm:prSet/>
      <dgm:spPr/>
      <dgm:t>
        <a:bodyPr/>
        <a:lstStyle/>
        <a:p>
          <a:endParaRPr lang="hu-HU"/>
        </a:p>
      </dgm:t>
    </dgm:pt>
    <dgm:pt modelId="{A0026E09-6C43-4E8F-9DEE-E2097161720B}" type="sibTrans" cxnId="{DEEA3A19-0B33-408C-97A0-E222FCBFDC9E}">
      <dgm:prSet/>
      <dgm:spPr/>
      <dgm:t>
        <a:bodyPr/>
        <a:lstStyle/>
        <a:p>
          <a:endParaRPr lang="hu-HU"/>
        </a:p>
      </dgm:t>
    </dgm:pt>
    <dgm:pt modelId="{932C22FA-E926-49FA-8670-30AFA000A688}">
      <dgm:prSet phldrT="[Szöveg]" custT="1"/>
      <dgm:spPr/>
      <dgm:t>
        <a:bodyPr/>
        <a:lstStyle/>
        <a:p>
          <a:r>
            <a:rPr lang="hu-HU" sz="2400" b="1" dirty="0" smtClean="0"/>
            <a:t>társas</a:t>
          </a:r>
          <a:endParaRPr lang="hu-HU" sz="2400" b="1" dirty="0"/>
        </a:p>
      </dgm:t>
    </dgm:pt>
    <dgm:pt modelId="{10968D89-AEAE-498A-AB2F-FD7F1497A90C}" type="parTrans" cxnId="{51934656-4066-419F-82AA-443ED26606FE}">
      <dgm:prSet/>
      <dgm:spPr/>
      <dgm:t>
        <a:bodyPr/>
        <a:lstStyle/>
        <a:p>
          <a:endParaRPr lang="hu-HU"/>
        </a:p>
      </dgm:t>
    </dgm:pt>
    <dgm:pt modelId="{68F1FDB1-FFF4-4467-B5D1-3838D1581CCE}" type="sibTrans" cxnId="{51934656-4066-419F-82AA-443ED26606FE}">
      <dgm:prSet/>
      <dgm:spPr/>
      <dgm:t>
        <a:bodyPr/>
        <a:lstStyle/>
        <a:p>
          <a:endParaRPr lang="hu-HU"/>
        </a:p>
      </dgm:t>
    </dgm:pt>
    <dgm:pt modelId="{57EB120D-0D72-41F8-9AC8-5A42F4AE61C1}">
      <dgm:prSet phldrT="[Szöveg]" custT="1"/>
      <dgm:spPr/>
      <dgm:t>
        <a:bodyPr/>
        <a:lstStyle/>
        <a:p>
          <a:r>
            <a:rPr lang="hu-HU" sz="2400" b="1" dirty="0" smtClean="0"/>
            <a:t>csoportos</a:t>
          </a:r>
          <a:endParaRPr lang="hu-HU" sz="2400" b="1" dirty="0"/>
        </a:p>
      </dgm:t>
    </dgm:pt>
    <dgm:pt modelId="{4F8D01D9-D1A0-4D8C-8B3A-8E295A84A817}" type="parTrans" cxnId="{202C039B-5E6C-453B-8FAA-33DB294A19FC}">
      <dgm:prSet/>
      <dgm:spPr/>
      <dgm:t>
        <a:bodyPr/>
        <a:lstStyle/>
        <a:p>
          <a:endParaRPr lang="hu-HU"/>
        </a:p>
      </dgm:t>
    </dgm:pt>
    <dgm:pt modelId="{63DD7DA7-5DD4-4DA4-B22F-66C3AE5FAA56}" type="sibTrans" cxnId="{202C039B-5E6C-453B-8FAA-33DB294A19FC}">
      <dgm:prSet/>
      <dgm:spPr/>
      <dgm:t>
        <a:bodyPr/>
        <a:lstStyle/>
        <a:p>
          <a:endParaRPr lang="hu-HU"/>
        </a:p>
      </dgm:t>
    </dgm:pt>
    <dgm:pt modelId="{F1DED909-2C82-401E-B518-17B438E75551}">
      <dgm:prSet phldrT="[Szöveg]" custT="1"/>
      <dgm:spPr/>
      <dgm:t>
        <a:bodyPr/>
        <a:lstStyle/>
        <a:p>
          <a:r>
            <a:rPr lang="hu-HU" sz="1600" b="1" dirty="0" smtClean="0">
              <a:solidFill>
                <a:srgbClr val="FF0000"/>
              </a:solidFill>
            </a:rPr>
            <a:t>Pályaismeret, pályaszocializációs </a:t>
          </a:r>
        </a:p>
        <a:p>
          <a:r>
            <a:rPr lang="hu-HU" sz="1600" b="1" dirty="0" smtClean="0">
              <a:solidFill>
                <a:srgbClr val="FF0000"/>
              </a:solidFill>
            </a:rPr>
            <a:t>gyakorlat</a:t>
          </a:r>
          <a:endParaRPr lang="hu-HU" sz="1600" b="1" dirty="0">
            <a:solidFill>
              <a:srgbClr val="FF0000"/>
            </a:solidFill>
          </a:endParaRPr>
        </a:p>
      </dgm:t>
    </dgm:pt>
    <dgm:pt modelId="{EAA5B8B9-A628-4ED1-984B-2606C1CE4E52}" type="parTrans" cxnId="{0B231537-FABB-447D-8DFE-522A4F2EA0A5}">
      <dgm:prSet/>
      <dgm:spPr/>
      <dgm:t>
        <a:bodyPr/>
        <a:lstStyle/>
        <a:p>
          <a:endParaRPr lang="hu-HU"/>
        </a:p>
      </dgm:t>
    </dgm:pt>
    <dgm:pt modelId="{A17BB234-5BEB-415E-B2EC-1BEB00859194}" type="sibTrans" cxnId="{0B231537-FABB-447D-8DFE-522A4F2EA0A5}">
      <dgm:prSet/>
      <dgm:spPr/>
      <dgm:t>
        <a:bodyPr/>
        <a:lstStyle/>
        <a:p>
          <a:endParaRPr lang="hu-HU"/>
        </a:p>
      </dgm:t>
    </dgm:pt>
    <dgm:pt modelId="{6C5A00ED-4AA9-4E35-A4FD-DC35C60B5C52}" type="pres">
      <dgm:prSet presAssocID="{35C5337C-154E-4486-9E25-CF6593F09F2E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974F6F29-C9BA-4613-B9FC-AF993DBC4C38}" type="pres">
      <dgm:prSet presAssocID="{35C5337C-154E-4486-9E25-CF6593F09F2E}" presName="comp1" presStyleCnt="0"/>
      <dgm:spPr/>
    </dgm:pt>
    <dgm:pt modelId="{3B0A9574-5EBC-4977-9435-C909A3B5BA1E}" type="pres">
      <dgm:prSet presAssocID="{35C5337C-154E-4486-9E25-CF6593F09F2E}" presName="circle1" presStyleLbl="node1" presStyleIdx="0" presStyleCnt="4" custScaleX="116178" custLinFactNeighborX="-3586" custLinFactNeighborY="-799"/>
      <dgm:spPr/>
      <dgm:t>
        <a:bodyPr/>
        <a:lstStyle/>
        <a:p>
          <a:endParaRPr lang="hu-HU"/>
        </a:p>
      </dgm:t>
    </dgm:pt>
    <dgm:pt modelId="{8C9BA9E7-4D43-4074-92F2-F660F4786E16}" type="pres">
      <dgm:prSet presAssocID="{35C5337C-154E-4486-9E25-CF6593F09F2E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EBB3E1-29C7-4B63-AA21-555EDD8A41FC}" type="pres">
      <dgm:prSet presAssocID="{35C5337C-154E-4486-9E25-CF6593F09F2E}" presName="comp2" presStyleCnt="0"/>
      <dgm:spPr/>
    </dgm:pt>
    <dgm:pt modelId="{646661DA-B7B0-4212-955C-0D6D8B6377E9}" type="pres">
      <dgm:prSet presAssocID="{35C5337C-154E-4486-9E25-CF6593F09F2E}" presName="circle2" presStyleLbl="node1" presStyleIdx="1" presStyleCnt="4" custScaleX="107656" custLinFactNeighborX="-3881" custLinFactNeighborY="-82"/>
      <dgm:spPr/>
      <dgm:t>
        <a:bodyPr/>
        <a:lstStyle/>
        <a:p>
          <a:endParaRPr lang="hu-HU"/>
        </a:p>
      </dgm:t>
    </dgm:pt>
    <dgm:pt modelId="{3E6DD602-B791-464B-A28A-61FA211110F9}" type="pres">
      <dgm:prSet presAssocID="{35C5337C-154E-4486-9E25-CF6593F09F2E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DF767B3-FAE3-4CB5-89CE-7906DF1318A4}" type="pres">
      <dgm:prSet presAssocID="{35C5337C-154E-4486-9E25-CF6593F09F2E}" presName="comp3" presStyleCnt="0"/>
      <dgm:spPr/>
    </dgm:pt>
    <dgm:pt modelId="{62027405-CA49-4B60-A82F-26305E9A955E}" type="pres">
      <dgm:prSet presAssocID="{35C5337C-154E-4486-9E25-CF6593F09F2E}" presName="circle3" presStyleLbl="node1" presStyleIdx="2" presStyleCnt="4" custScaleX="114545" custLinFactNeighborX="-2244" custLinFactNeighborY="-2532"/>
      <dgm:spPr/>
      <dgm:t>
        <a:bodyPr/>
        <a:lstStyle/>
        <a:p>
          <a:endParaRPr lang="hu-HU"/>
        </a:p>
      </dgm:t>
    </dgm:pt>
    <dgm:pt modelId="{873A01FE-B628-4AAA-A38B-AB43DE6B6402}" type="pres">
      <dgm:prSet presAssocID="{35C5337C-154E-4486-9E25-CF6593F09F2E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522F923-FDBB-4AA3-BBEC-47F197A529EE}" type="pres">
      <dgm:prSet presAssocID="{35C5337C-154E-4486-9E25-CF6593F09F2E}" presName="comp4" presStyleCnt="0"/>
      <dgm:spPr/>
    </dgm:pt>
    <dgm:pt modelId="{701F16CA-1074-4890-9DE4-4AAD4D3B219D}" type="pres">
      <dgm:prSet presAssocID="{35C5337C-154E-4486-9E25-CF6593F09F2E}" presName="circle4" presStyleLbl="node1" presStyleIdx="3" presStyleCnt="4" custScaleX="130380" custScaleY="116456" custLinFactNeighborX="-6523" custLinFactNeighborY="-10067"/>
      <dgm:spPr/>
      <dgm:t>
        <a:bodyPr/>
        <a:lstStyle/>
        <a:p>
          <a:endParaRPr lang="hu-HU"/>
        </a:p>
      </dgm:t>
    </dgm:pt>
    <dgm:pt modelId="{8ECFF741-3652-4638-95B8-5FE559047A78}" type="pres">
      <dgm:prSet presAssocID="{35C5337C-154E-4486-9E25-CF6593F09F2E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7BC3C231-657B-4337-B2A1-0CC33E6ECAD1}" type="presOf" srcId="{0D162977-575F-4702-908F-FD5C24D1586E}" destId="{3B0A9574-5EBC-4977-9435-C909A3B5BA1E}" srcOrd="0" destOrd="0" presId="urn:microsoft.com/office/officeart/2005/8/layout/venn2"/>
    <dgm:cxn modelId="{DEEA3A19-0B33-408C-97A0-E222FCBFDC9E}" srcId="{35C5337C-154E-4486-9E25-CF6593F09F2E}" destId="{0D162977-575F-4702-908F-FD5C24D1586E}" srcOrd="0" destOrd="0" parTransId="{6844A41F-3ECE-43FF-B77A-5EF16F08D3E9}" sibTransId="{A0026E09-6C43-4E8F-9DEE-E2097161720B}"/>
    <dgm:cxn modelId="{0B231537-FABB-447D-8DFE-522A4F2EA0A5}" srcId="{35C5337C-154E-4486-9E25-CF6593F09F2E}" destId="{F1DED909-2C82-401E-B518-17B438E75551}" srcOrd="3" destOrd="0" parTransId="{EAA5B8B9-A628-4ED1-984B-2606C1CE4E52}" sibTransId="{A17BB234-5BEB-415E-B2EC-1BEB00859194}"/>
    <dgm:cxn modelId="{BBDE767D-EFB3-4619-9516-9B57B85AEB8A}" type="presOf" srcId="{35C5337C-154E-4486-9E25-CF6593F09F2E}" destId="{6C5A00ED-4AA9-4E35-A4FD-DC35C60B5C52}" srcOrd="0" destOrd="0" presId="urn:microsoft.com/office/officeart/2005/8/layout/venn2"/>
    <dgm:cxn modelId="{51934656-4066-419F-82AA-443ED26606FE}" srcId="{35C5337C-154E-4486-9E25-CF6593F09F2E}" destId="{932C22FA-E926-49FA-8670-30AFA000A688}" srcOrd="1" destOrd="0" parTransId="{10968D89-AEAE-498A-AB2F-FD7F1497A90C}" sibTransId="{68F1FDB1-FFF4-4467-B5D1-3838D1581CCE}"/>
    <dgm:cxn modelId="{202C039B-5E6C-453B-8FAA-33DB294A19FC}" srcId="{35C5337C-154E-4486-9E25-CF6593F09F2E}" destId="{57EB120D-0D72-41F8-9AC8-5A42F4AE61C1}" srcOrd="2" destOrd="0" parTransId="{4F8D01D9-D1A0-4D8C-8B3A-8E295A84A817}" sibTransId="{63DD7DA7-5DD4-4DA4-B22F-66C3AE5FAA56}"/>
    <dgm:cxn modelId="{C78441C9-F03C-4D38-8A0D-747B3BD945C3}" type="presOf" srcId="{F1DED909-2C82-401E-B518-17B438E75551}" destId="{701F16CA-1074-4890-9DE4-4AAD4D3B219D}" srcOrd="0" destOrd="0" presId="urn:microsoft.com/office/officeart/2005/8/layout/venn2"/>
    <dgm:cxn modelId="{7FD63648-4875-45F9-88B7-63036FCD30C2}" type="presOf" srcId="{0D162977-575F-4702-908F-FD5C24D1586E}" destId="{8C9BA9E7-4D43-4074-92F2-F660F4786E16}" srcOrd="1" destOrd="0" presId="urn:microsoft.com/office/officeart/2005/8/layout/venn2"/>
    <dgm:cxn modelId="{A3256EC4-A872-4202-85C1-B99A0CA5FB30}" type="presOf" srcId="{57EB120D-0D72-41F8-9AC8-5A42F4AE61C1}" destId="{62027405-CA49-4B60-A82F-26305E9A955E}" srcOrd="0" destOrd="0" presId="urn:microsoft.com/office/officeart/2005/8/layout/venn2"/>
    <dgm:cxn modelId="{E242A2ED-4D8B-44E0-A2D0-1D99A10AEA1D}" type="presOf" srcId="{932C22FA-E926-49FA-8670-30AFA000A688}" destId="{3E6DD602-B791-464B-A28A-61FA211110F9}" srcOrd="1" destOrd="0" presId="urn:microsoft.com/office/officeart/2005/8/layout/venn2"/>
    <dgm:cxn modelId="{16B078DC-6AB1-4D35-87A3-43FA7BF8C835}" type="presOf" srcId="{932C22FA-E926-49FA-8670-30AFA000A688}" destId="{646661DA-B7B0-4212-955C-0D6D8B6377E9}" srcOrd="0" destOrd="0" presId="urn:microsoft.com/office/officeart/2005/8/layout/venn2"/>
    <dgm:cxn modelId="{C60FBA8A-ADDC-4109-B373-419605B5572E}" type="presOf" srcId="{F1DED909-2C82-401E-B518-17B438E75551}" destId="{8ECFF741-3652-4638-95B8-5FE559047A78}" srcOrd="1" destOrd="0" presId="urn:microsoft.com/office/officeart/2005/8/layout/venn2"/>
    <dgm:cxn modelId="{9946A344-9432-4EB5-989A-301D1FB33572}" type="presOf" srcId="{57EB120D-0D72-41F8-9AC8-5A42F4AE61C1}" destId="{873A01FE-B628-4AAA-A38B-AB43DE6B6402}" srcOrd="1" destOrd="0" presId="urn:microsoft.com/office/officeart/2005/8/layout/venn2"/>
    <dgm:cxn modelId="{D669EDCF-76FD-423F-B6AA-CBD49F86459A}" type="presParOf" srcId="{6C5A00ED-4AA9-4E35-A4FD-DC35C60B5C52}" destId="{974F6F29-C9BA-4613-B9FC-AF993DBC4C38}" srcOrd="0" destOrd="0" presId="urn:microsoft.com/office/officeart/2005/8/layout/venn2"/>
    <dgm:cxn modelId="{F96C6547-BE68-46C2-8C88-BD5CFAE2F921}" type="presParOf" srcId="{974F6F29-C9BA-4613-B9FC-AF993DBC4C38}" destId="{3B0A9574-5EBC-4977-9435-C909A3B5BA1E}" srcOrd="0" destOrd="0" presId="urn:microsoft.com/office/officeart/2005/8/layout/venn2"/>
    <dgm:cxn modelId="{7B8FE833-6992-4195-A3F5-483FBA350644}" type="presParOf" srcId="{974F6F29-C9BA-4613-B9FC-AF993DBC4C38}" destId="{8C9BA9E7-4D43-4074-92F2-F660F4786E16}" srcOrd="1" destOrd="0" presId="urn:microsoft.com/office/officeart/2005/8/layout/venn2"/>
    <dgm:cxn modelId="{995F0871-7FCA-4E55-AA2D-F72B403EAE62}" type="presParOf" srcId="{6C5A00ED-4AA9-4E35-A4FD-DC35C60B5C52}" destId="{B3EBB3E1-29C7-4B63-AA21-555EDD8A41FC}" srcOrd="1" destOrd="0" presId="urn:microsoft.com/office/officeart/2005/8/layout/venn2"/>
    <dgm:cxn modelId="{FB6FCCDD-DC10-4B16-B843-6C08C06EE88A}" type="presParOf" srcId="{B3EBB3E1-29C7-4B63-AA21-555EDD8A41FC}" destId="{646661DA-B7B0-4212-955C-0D6D8B6377E9}" srcOrd="0" destOrd="0" presId="urn:microsoft.com/office/officeart/2005/8/layout/venn2"/>
    <dgm:cxn modelId="{F4C2FF8F-DEA3-4602-AFCF-529490BFD1AC}" type="presParOf" srcId="{B3EBB3E1-29C7-4B63-AA21-555EDD8A41FC}" destId="{3E6DD602-B791-464B-A28A-61FA211110F9}" srcOrd="1" destOrd="0" presId="urn:microsoft.com/office/officeart/2005/8/layout/venn2"/>
    <dgm:cxn modelId="{3F191A47-9C5E-4CE8-87E2-0655C67684F9}" type="presParOf" srcId="{6C5A00ED-4AA9-4E35-A4FD-DC35C60B5C52}" destId="{FDF767B3-FAE3-4CB5-89CE-7906DF1318A4}" srcOrd="2" destOrd="0" presId="urn:microsoft.com/office/officeart/2005/8/layout/venn2"/>
    <dgm:cxn modelId="{5453F169-FC8B-4793-B378-991394005613}" type="presParOf" srcId="{FDF767B3-FAE3-4CB5-89CE-7906DF1318A4}" destId="{62027405-CA49-4B60-A82F-26305E9A955E}" srcOrd="0" destOrd="0" presId="urn:microsoft.com/office/officeart/2005/8/layout/venn2"/>
    <dgm:cxn modelId="{029098DA-35A0-42BA-A2BD-205D1D6E2E23}" type="presParOf" srcId="{FDF767B3-FAE3-4CB5-89CE-7906DF1318A4}" destId="{873A01FE-B628-4AAA-A38B-AB43DE6B6402}" srcOrd="1" destOrd="0" presId="urn:microsoft.com/office/officeart/2005/8/layout/venn2"/>
    <dgm:cxn modelId="{1E9CC223-1159-4EAA-A8C1-F0F27A8AAE27}" type="presParOf" srcId="{6C5A00ED-4AA9-4E35-A4FD-DC35C60B5C52}" destId="{E522F923-FDBB-4AA3-BBEC-47F197A529EE}" srcOrd="3" destOrd="0" presId="urn:microsoft.com/office/officeart/2005/8/layout/venn2"/>
    <dgm:cxn modelId="{0C77BD78-C429-4597-B08A-961A03052FAE}" type="presParOf" srcId="{E522F923-FDBB-4AA3-BBEC-47F197A529EE}" destId="{701F16CA-1074-4890-9DE4-4AAD4D3B219D}" srcOrd="0" destOrd="0" presId="urn:microsoft.com/office/officeart/2005/8/layout/venn2"/>
    <dgm:cxn modelId="{16077B78-7749-448E-8AA3-4AE8E9434BF9}" type="presParOf" srcId="{E522F923-FDBB-4AA3-BBEC-47F197A529EE}" destId="{8ECFF741-3652-4638-95B8-5FE559047A78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0A9574-5EBC-4977-9435-C909A3B5BA1E}">
      <dsp:nvSpPr>
        <dsp:cNvPr id="0" name=""/>
        <dsp:cNvSpPr/>
      </dsp:nvSpPr>
      <dsp:spPr>
        <a:xfrm>
          <a:off x="2039973" y="-87919"/>
          <a:ext cx="6207051" cy="53427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/>
            <a:t>Önálló-összefüggő egyéni</a:t>
          </a:r>
          <a:endParaRPr lang="hu-HU" sz="2000" b="1" kern="1200" dirty="0"/>
        </a:p>
      </dsp:txBody>
      <dsp:txXfrm>
        <a:off x="4275753" y="179215"/>
        <a:ext cx="1735491" cy="801406"/>
      </dsp:txXfrm>
    </dsp:sp>
    <dsp:sp modelId="{646661DA-B7B0-4212-955C-0D6D8B6377E9}">
      <dsp:nvSpPr>
        <dsp:cNvPr id="0" name=""/>
        <dsp:cNvSpPr/>
      </dsp:nvSpPr>
      <dsp:spPr>
        <a:xfrm>
          <a:off x="2868509" y="977117"/>
          <a:ext cx="4601396" cy="42741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/>
            <a:t>társas</a:t>
          </a:r>
          <a:endParaRPr lang="hu-HU" sz="2400" b="1" kern="1200" dirty="0"/>
        </a:p>
      </dsp:txBody>
      <dsp:txXfrm>
        <a:off x="4365114" y="1233567"/>
        <a:ext cx="1608188" cy="769349"/>
      </dsp:txXfrm>
    </dsp:sp>
    <dsp:sp modelId="{62027405-CA49-4B60-A82F-26305E9A955E}">
      <dsp:nvSpPr>
        <dsp:cNvPr id="0" name=""/>
        <dsp:cNvSpPr/>
      </dsp:nvSpPr>
      <dsp:spPr>
        <a:xfrm>
          <a:off x="3427212" y="1967997"/>
          <a:ext cx="3671882" cy="32056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/>
            <a:t>csoportos</a:t>
          </a:r>
          <a:endParaRPr lang="hu-HU" sz="2400" b="1" kern="1200" dirty="0"/>
        </a:p>
      </dsp:txBody>
      <dsp:txXfrm>
        <a:off x="4407605" y="2208419"/>
        <a:ext cx="1711097" cy="721265"/>
      </dsp:txXfrm>
    </dsp:sp>
    <dsp:sp modelId="{701F16CA-1074-4890-9DE4-4AAD4D3B219D}">
      <dsp:nvSpPr>
        <dsp:cNvPr id="0" name=""/>
        <dsp:cNvSpPr/>
      </dsp:nvSpPr>
      <dsp:spPr>
        <a:xfrm>
          <a:off x="3802522" y="2726725"/>
          <a:ext cx="2786329" cy="24887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 smtClean="0">
              <a:solidFill>
                <a:srgbClr val="FF0000"/>
              </a:solidFill>
            </a:rPr>
            <a:t>Pályaismeret, pályaszocializációs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 smtClean="0">
              <a:solidFill>
                <a:srgbClr val="FF0000"/>
              </a:solidFill>
            </a:rPr>
            <a:t>gyakorlat</a:t>
          </a:r>
          <a:endParaRPr lang="hu-HU" sz="1600" b="1" kern="1200" dirty="0">
            <a:solidFill>
              <a:srgbClr val="FF0000"/>
            </a:solidFill>
          </a:endParaRPr>
        </a:p>
      </dsp:txBody>
      <dsp:txXfrm>
        <a:off x="4210570" y="3348916"/>
        <a:ext cx="1970232" cy="12443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27763" y="3048558"/>
            <a:ext cx="5761055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636206" y="5436158"/>
            <a:ext cx="2944167" cy="13087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057492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390193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0BAD-4738-42A9-BB70-51D54A968B5C}" type="datetimeFigureOut">
              <a:rPr lang="hu-HU" smtClean="0"/>
              <a:pPr/>
              <a:t>2022.12.13.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4C44-F0EF-473D-B9C3-504745A36AC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757622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36243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72400" cy="536243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0BAD-4738-42A9-BB70-51D54A968B5C}" type="datetimeFigureOut">
              <a:rPr lang="hu-HU" smtClean="0"/>
              <a:pPr/>
              <a:t>2022.12.13.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4C44-F0EF-473D-B9C3-504745A36AC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275926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246A-D1B3-4F1F-B462-3E792ED8109B}" type="datetimeFigureOut">
              <a:rPr lang="hu-HU" smtClean="0"/>
              <a:pPr/>
              <a:t>2022.12.13.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E986-DACF-4C8E-8C12-165FDDCC034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205063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385809" cy="385169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0BAD-4738-42A9-BB70-51D54A968B5C}" type="datetimeFigureOut">
              <a:rPr lang="hu-HU" smtClean="0"/>
              <a:pPr/>
              <a:t>2022.12.13.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4C44-F0EF-473D-B9C3-504745A36AC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216373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097904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0BAD-4738-42A9-BB70-51D54A968B5C}" type="datetimeFigureOut">
              <a:rPr lang="hu-HU" smtClean="0"/>
              <a:pPr/>
              <a:t>2022.12.13.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4C44-F0EF-473D-B9C3-504745A36AC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396570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190811" cy="395217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5217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0BAD-4738-42A9-BB70-51D54A968B5C}" type="datetimeFigureOut">
              <a:rPr lang="hu-HU" smtClean="0"/>
              <a:pPr/>
              <a:t>2022.12.13.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4C44-F0EF-473D-B9C3-504745A36AC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3171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21243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1600" cy="321243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0BAD-4738-42A9-BB70-51D54A968B5C}" type="datetimeFigureOut">
              <a:rPr lang="hu-HU" smtClean="0"/>
              <a:pPr/>
              <a:t>2022.12.13.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4C44-F0EF-473D-B9C3-504745A36AC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022656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0BAD-4738-42A9-BB70-51D54A968B5C}" type="datetimeFigureOut">
              <a:rPr lang="hu-HU" smtClean="0"/>
              <a:pPr/>
              <a:t>2022.12.13.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4C44-F0EF-473D-B9C3-504745A36AC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5491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0BAD-4738-42A9-BB70-51D54A968B5C}" type="datetimeFigureOut">
              <a:rPr lang="hu-HU" smtClean="0"/>
              <a:pPr/>
              <a:t>2022.12.13.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4C44-F0EF-473D-B9C3-504745A36AC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223051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0612" cy="47401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6701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0BAD-4738-42A9-BB70-51D54A968B5C}" type="datetimeFigureOut">
              <a:rPr lang="hu-HU" smtClean="0"/>
              <a:pPr/>
              <a:t>2022.12.13.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4C44-F0EF-473D-B9C3-504745A36AC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7872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0612" cy="47200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65006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0BAD-4738-42A9-BB70-51D54A968B5C}" type="datetimeFigureOut">
              <a:rPr lang="hu-HU" smtClean="0"/>
              <a:pPr/>
              <a:t>2022.12.13.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4C44-F0EF-473D-B9C3-504745A36AC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068532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 t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50BAD-4738-42A9-BB70-51D54A968B5C}" type="datetimeFigureOut">
              <a:rPr lang="hu-HU" smtClean="0"/>
              <a:pPr/>
              <a:t>2022.12.13.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A4C44-F0EF-473D-B9C3-504745A36AC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573541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hu-HU" sz="4800" b="1" kern="1200" dirty="0">
          <a:solidFill>
            <a:srgbClr val="0D3862"/>
          </a:solidFill>
          <a:latin typeface="+mn-lt"/>
          <a:ea typeface="+mn-ea"/>
          <a:cs typeface="+mn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youtube.com/watch?v=dZhs7VurwIQ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27761" y="2003529"/>
            <a:ext cx="5761055" cy="922551"/>
          </a:xfrm>
        </p:spPr>
        <p:txBody>
          <a:bodyPr/>
          <a:lstStyle/>
          <a:p>
            <a:r>
              <a:rPr lang="hu-HU" dirty="0"/>
              <a:t>T HETSÉG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73611" y="3346101"/>
            <a:ext cx="4751531" cy="1308797"/>
          </a:xfrm>
        </p:spPr>
        <p:txBody>
          <a:bodyPr>
            <a:normAutofit/>
          </a:bodyPr>
          <a:lstStyle/>
          <a:p>
            <a:pPr algn="l"/>
            <a:r>
              <a:rPr lang="hu-HU" sz="2000" dirty="0" smtClean="0"/>
              <a:t>Milyen ismereteik vannak egyéni képességfejlesztés témában a tanárszakos hallgatóknak, milyen segítséget igényelnének, várnánk?</a:t>
            </a:r>
            <a:endParaRPr lang="hu-HU" sz="2000" dirty="0"/>
          </a:p>
        </p:txBody>
      </p:sp>
      <p:sp>
        <p:nvSpPr>
          <p:cNvPr id="4" name="Alcím 2"/>
          <p:cNvSpPr txBox="1">
            <a:spLocks/>
          </p:cNvSpPr>
          <p:nvPr/>
        </p:nvSpPr>
        <p:spPr>
          <a:xfrm>
            <a:off x="1967132" y="5366491"/>
            <a:ext cx="4751531" cy="13087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2000" dirty="0" smtClean="0"/>
              <a:t>Betlehem Márta Sarolta tehetségkoordinátor</a:t>
            </a:r>
          </a:p>
          <a:p>
            <a:r>
              <a:rPr lang="hu-HU" sz="2000" dirty="0" smtClean="0"/>
              <a:t>PTE Gyakorló Általános Iskola és Gimnázium</a:t>
            </a:r>
            <a:endParaRPr lang="hu-HU" sz="2000" dirty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1967132" y="2553214"/>
            <a:ext cx="314325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97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9092"/>
          </a:xfrm>
        </p:spPr>
        <p:txBody>
          <a:bodyPr>
            <a:normAutofit/>
          </a:bodyPr>
          <a:lstStyle/>
          <a:p>
            <a:r>
              <a:rPr lang="hu-HU" sz="3200" dirty="0" smtClean="0"/>
              <a:t>Társas szaktárgyi tanítási gyakorlat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306286"/>
            <a:ext cx="10385809" cy="4371033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hu-HU" dirty="0"/>
              <a:t>Társas tanítás, </a:t>
            </a:r>
            <a:r>
              <a:rPr lang="hu-HU" dirty="0" err="1"/>
              <a:t>mikrotanítás</a:t>
            </a:r>
            <a:r>
              <a:rPr lang="hu-HU" dirty="0"/>
              <a:t>, tanórai részfeladatok ellátása.</a:t>
            </a:r>
          </a:p>
          <a:p>
            <a:r>
              <a:rPr lang="hu-HU" dirty="0">
                <a:solidFill>
                  <a:schemeClr val="tx2"/>
                </a:solidFill>
              </a:rPr>
              <a:t>S</a:t>
            </a:r>
            <a:r>
              <a:rPr lang="hu-HU" dirty="0" smtClean="0">
                <a:solidFill>
                  <a:schemeClr val="tx2"/>
                </a:solidFill>
              </a:rPr>
              <a:t>zakonként </a:t>
            </a:r>
            <a:r>
              <a:rPr lang="hu-HU" dirty="0">
                <a:solidFill>
                  <a:schemeClr val="tx2"/>
                </a:solidFill>
              </a:rPr>
              <a:t>5 óra szaktárgyi, </a:t>
            </a:r>
            <a:r>
              <a:rPr lang="hu-HU" b="1" dirty="0">
                <a:solidFill>
                  <a:schemeClr val="tx2"/>
                </a:solidFill>
              </a:rPr>
              <a:t>2 óra tehetséggondozó</a:t>
            </a:r>
            <a:r>
              <a:rPr lang="hu-HU" dirty="0">
                <a:solidFill>
                  <a:schemeClr val="tx2"/>
                </a:solidFill>
              </a:rPr>
              <a:t>, felzárkóztató foglalkozáson, szakkörön csoportos </a:t>
            </a:r>
            <a:r>
              <a:rPr lang="hu-HU" dirty="0" smtClean="0">
                <a:solidFill>
                  <a:schemeClr val="tx2"/>
                </a:solidFill>
              </a:rPr>
              <a:t>hospitálás</a:t>
            </a:r>
          </a:p>
          <a:p>
            <a:r>
              <a:rPr lang="hu-HU" dirty="0" smtClean="0"/>
              <a:t>Tapasztalatok szerzése</a:t>
            </a:r>
          </a:p>
          <a:p>
            <a:pPr marL="0" indent="0">
              <a:buNone/>
            </a:pPr>
            <a:r>
              <a:rPr lang="hu-HU" dirty="0" smtClean="0"/>
              <a:t> 	szaktárgyi </a:t>
            </a:r>
            <a:r>
              <a:rPr lang="hu-HU" dirty="0"/>
              <a:t>órákon, különleges bánásmódot igénylő tanulókkal való </a:t>
            </a:r>
            <a:r>
              <a:rPr lang="hu-HU" dirty="0" smtClean="0"/>
              <a:t>	szaktárgyi </a:t>
            </a:r>
            <a:r>
              <a:rPr lang="hu-HU" dirty="0"/>
              <a:t>foglalkozásokon és a szakhoz kötődő tanórán kívüli </a:t>
            </a:r>
            <a:r>
              <a:rPr lang="hu-HU" dirty="0" smtClean="0"/>
              <a:t>	tevékenységeken </a:t>
            </a:r>
            <a:r>
              <a:rPr lang="hu-HU" dirty="0"/>
              <a:t>(versenyek, rendezvények, előkészítő foglakozások stb.). 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sz="2200" dirty="0" smtClean="0"/>
              <a:t>(</a:t>
            </a:r>
            <a:r>
              <a:rPr lang="hu-HU" sz="2400" dirty="0" smtClean="0"/>
              <a:t>A </a:t>
            </a:r>
            <a:r>
              <a:rPr lang="hu-HU" sz="2400" dirty="0"/>
              <a:t>vezetőtanár irányítása alapján, a tanórákon, foglalkozásokon az alábbi szempontok alapján figyelik meg a tanítási-tanulási folyamatot:</a:t>
            </a:r>
          </a:p>
          <a:p>
            <a:r>
              <a:rPr lang="hu-HU" sz="2400" dirty="0"/>
              <a:t>társas tanítást, </a:t>
            </a:r>
            <a:r>
              <a:rPr lang="hu-HU" sz="2400" dirty="0" err="1"/>
              <a:t>mikrotanítást</a:t>
            </a:r>
            <a:r>
              <a:rPr lang="hu-HU" sz="2400" dirty="0"/>
              <a:t> tartanak, pedagógiai részfeladatokat látnak el a tanórákon. </a:t>
            </a:r>
            <a:endParaRPr lang="hu-HU" sz="2400" dirty="0" smtClean="0"/>
          </a:p>
          <a:p>
            <a:pPr lvl="0"/>
            <a:r>
              <a:rPr lang="hu-HU" sz="2400" dirty="0"/>
              <a:t>szaktárgyi tanóra, foglalkozás differenciált megvalósításának </a:t>
            </a:r>
            <a:r>
              <a:rPr lang="hu-HU" sz="2400" dirty="0" smtClean="0"/>
              <a:t>tervezése)</a:t>
            </a:r>
            <a:endParaRPr lang="hu-HU" sz="2400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83729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</p:spPr>
        <p:txBody>
          <a:bodyPr>
            <a:normAutofit/>
          </a:bodyPr>
          <a:lstStyle/>
          <a:p>
            <a:r>
              <a:rPr lang="hu-HU" sz="3200" dirty="0" smtClean="0"/>
              <a:t>Önálló szaktárgyi tanítási gyakorlat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149531"/>
            <a:ext cx="10385809" cy="4527788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G</a:t>
            </a:r>
            <a:r>
              <a:rPr lang="hu-HU" dirty="0" smtClean="0"/>
              <a:t>yakorlóiskolai </a:t>
            </a:r>
            <a:r>
              <a:rPr lang="hu-HU" dirty="0"/>
              <a:t>vezetőtanár irányításával 2-4 fős csoportokban </a:t>
            </a:r>
            <a:endParaRPr lang="hu-HU" dirty="0" smtClean="0"/>
          </a:p>
          <a:p>
            <a:pPr marL="457200" lvl="1" indent="0">
              <a:buNone/>
            </a:pPr>
            <a:r>
              <a:rPr lang="hu-HU" dirty="0" smtClean="0"/>
              <a:t>hospitálnak </a:t>
            </a:r>
            <a:r>
              <a:rPr lang="hu-HU" dirty="0"/>
              <a:t>egy-két tanulócsoportban a vezetőtanár és a hallgatótársak óráján. </a:t>
            </a:r>
            <a:endParaRPr lang="hu-HU" dirty="0" smtClean="0"/>
          </a:p>
          <a:p>
            <a:r>
              <a:rPr lang="hu-HU" dirty="0"/>
              <a:t>C</a:t>
            </a:r>
            <a:r>
              <a:rPr lang="hu-HU" dirty="0" smtClean="0"/>
              <a:t>soportos </a:t>
            </a:r>
            <a:r>
              <a:rPr lang="hu-HU" dirty="0"/>
              <a:t>óramegbeszélés, </a:t>
            </a:r>
            <a:r>
              <a:rPr lang="hu-HU" dirty="0" smtClean="0"/>
              <a:t>elemzés</a:t>
            </a:r>
          </a:p>
          <a:p>
            <a:pPr marL="457200" lvl="1" indent="0">
              <a:buNone/>
            </a:pPr>
            <a:r>
              <a:rPr lang="hu-HU" dirty="0"/>
              <a:t>a</a:t>
            </a:r>
            <a:r>
              <a:rPr lang="hu-HU" dirty="0" smtClean="0"/>
              <a:t> </a:t>
            </a:r>
            <a:r>
              <a:rPr lang="hu-HU" dirty="0"/>
              <a:t>hallgatók a megfigyelt tanórákat tovább gondolják, annak </a:t>
            </a:r>
            <a:r>
              <a:rPr lang="hu-HU" u="sng" dirty="0"/>
              <a:t>alternatív megvalósítására tesznek javaslatot. </a:t>
            </a:r>
          </a:p>
          <a:p>
            <a:r>
              <a:rPr lang="hu-HU" dirty="0" smtClean="0"/>
              <a:t>Tapasztalatszerzés: </a:t>
            </a:r>
          </a:p>
          <a:p>
            <a:pPr marL="0" indent="0">
              <a:buNone/>
            </a:pPr>
            <a:r>
              <a:rPr lang="hu-HU" dirty="0" smtClean="0"/>
              <a:t>     	</a:t>
            </a:r>
            <a:r>
              <a:rPr lang="hu-HU" sz="2400" dirty="0" smtClean="0"/>
              <a:t>szaktárgyi </a:t>
            </a:r>
            <a:r>
              <a:rPr lang="hu-HU" sz="2400" dirty="0"/>
              <a:t>órákon, különleges bánásmódot igénylő tanulókkal való szaktárgyi  </a:t>
            </a:r>
            <a:r>
              <a:rPr lang="hu-HU" sz="2400" dirty="0" smtClean="0"/>
              <a:t>  	foglalkozásokon, a </a:t>
            </a:r>
            <a:r>
              <a:rPr lang="hu-HU" sz="2400" dirty="0"/>
              <a:t>szakhoz kötődő tanórán kívüli tevékenységeken (versenyek, </a:t>
            </a:r>
            <a:r>
              <a:rPr lang="hu-HU" sz="2400" dirty="0" smtClean="0"/>
              <a:t>	rendezvények</a:t>
            </a:r>
            <a:r>
              <a:rPr lang="hu-HU" sz="2400" dirty="0"/>
              <a:t>, előkészítő foglalkozások stb.). </a:t>
            </a:r>
            <a:endParaRPr lang="hu-HU" sz="2400" dirty="0" smtClean="0"/>
          </a:p>
          <a:p>
            <a:r>
              <a:rPr lang="hu-HU" dirty="0"/>
              <a:t>A szaktárgyhoz kapcsolódó tehetséggondozó, felzárkóztató vagy egyéb tanórán kívüli foglalkozáson, szakkörön csoportos hospitáláson túl – </a:t>
            </a:r>
            <a:r>
              <a:rPr lang="hu-HU" dirty="0">
                <a:solidFill>
                  <a:srgbClr val="FF0000"/>
                </a:solidFill>
              </a:rPr>
              <a:t>már önállóan is 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36641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8464"/>
          </a:xfrm>
        </p:spPr>
        <p:txBody>
          <a:bodyPr>
            <a:normAutofit/>
          </a:bodyPr>
          <a:lstStyle/>
          <a:p>
            <a:r>
              <a:rPr lang="hu-HU" sz="3200" dirty="0" smtClean="0"/>
              <a:t>Összefüggő egyéni iskolai gyakorlat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149531"/>
            <a:ext cx="10385809" cy="4527788"/>
          </a:xfrm>
        </p:spPr>
        <p:txBody>
          <a:bodyPr/>
          <a:lstStyle/>
          <a:p>
            <a:r>
              <a:rPr lang="hu-HU" dirty="0" smtClean="0"/>
              <a:t>Elsősorban partnerintézményekben (néha gyakorló iskolákban)</a:t>
            </a:r>
          </a:p>
          <a:p>
            <a:r>
              <a:rPr lang="hu-HU" dirty="0" smtClean="0"/>
              <a:t>Tanórán kívüli és egyéb tevékenységek – tehetséggondozás, felzárkóztatás, szakkörök… (14 óra – PTE)</a:t>
            </a:r>
          </a:p>
          <a:p>
            <a:endParaRPr lang="hu-HU" dirty="0"/>
          </a:p>
          <a:p>
            <a:pPr marL="0" indent="0" algn="ctr">
              <a:buNone/>
            </a:pPr>
            <a:r>
              <a:rPr lang="hu-HU" dirty="0" smtClean="0">
                <a:solidFill>
                  <a:srgbClr val="FF0000"/>
                </a:solidFill>
              </a:rPr>
              <a:t>Különleges bánásmódot igénylő tanulók</a:t>
            </a:r>
          </a:p>
          <a:p>
            <a:pPr marL="0" indent="0">
              <a:buNone/>
            </a:pPr>
            <a:r>
              <a:rPr lang="hu-HU" dirty="0" smtClean="0"/>
              <a:t>sajátos nevelési igényű, beilleszkedési, tanulási, magatartási nehézségekkel küzdő vagy </a:t>
            </a:r>
            <a:r>
              <a:rPr lang="hu-HU" b="1" dirty="0" smtClean="0">
                <a:solidFill>
                  <a:srgbClr val="FF0000"/>
                </a:solidFill>
              </a:rPr>
              <a:t>(?)</a:t>
            </a:r>
            <a:r>
              <a:rPr lang="hu-HU" dirty="0" smtClean="0"/>
              <a:t> tehetséges tanulókkal történő foglalkozás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33987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2338"/>
          </a:xfrm>
        </p:spPr>
        <p:txBody>
          <a:bodyPr>
            <a:normAutofit/>
          </a:bodyPr>
          <a:lstStyle/>
          <a:p>
            <a:r>
              <a:rPr lang="hu-HU" sz="3200" dirty="0" err="1" smtClean="0"/>
              <a:t>Konkluzió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927464"/>
            <a:ext cx="10385809" cy="4749855"/>
          </a:xfrm>
        </p:spPr>
        <p:txBody>
          <a:bodyPr>
            <a:normAutofit lnSpcReduction="10000"/>
          </a:bodyPr>
          <a:lstStyle/>
          <a:p>
            <a:r>
              <a:rPr lang="hu-HU" dirty="0"/>
              <a:t>Az egyetemi képzésben sokkal nagyon hangsúlyt kell kapnia a tehetségfogalom megismerésének, a tehetségazonosításnak és tehetséggondozás módszertanának – ehhez nagy szerepe lehet (kell, hogy legyen) a tanítási gyakorlatoknak, a </a:t>
            </a:r>
            <a:r>
              <a:rPr lang="hu-HU" dirty="0" err="1"/>
              <a:t>mentorálásnak</a:t>
            </a:r>
            <a:r>
              <a:rPr lang="hu-HU" dirty="0"/>
              <a:t> 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r>
              <a:rPr lang="hu-HU" dirty="0"/>
              <a:t>Fontos lenne, hogy átfogó koncepció alapján történjen a leendő pedagógusok felkészítése a tehetséggondozó feladatok ellátására is. Elengedhetetlennek hogy az alapképzések diszciplináris szakaszában, a pedagógiai-pszichológiai tárgyak keretében és a tanítási gyakorlatok során találkozzanak a hallgatók a témával. E felkészítésben nélkülözhetetlen az egységes szemlélet, a fokozatosság és a gyakorlatok szerepe.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34179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286749"/>
            <a:ext cx="10515600" cy="405583"/>
          </a:xfrm>
        </p:spPr>
        <p:txBody>
          <a:bodyPr>
            <a:normAutofit fontScale="90000"/>
          </a:bodyPr>
          <a:lstStyle/>
          <a:p>
            <a:r>
              <a:rPr lang="hu-HU" sz="2800" dirty="0">
                <a:latin typeface="Algerian" panose="04020705040A02060702" pitchFamily="82" charset="0"/>
              </a:rPr>
              <a:t>… és egy kis tehetség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03094" y="692332"/>
            <a:ext cx="10385809" cy="45147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>
                <a:hlinkClick r:id="rId2"/>
              </a:rPr>
              <a:t>https://</a:t>
            </a:r>
            <a:r>
              <a:rPr lang="hu-HU" dirty="0" smtClean="0">
                <a:hlinkClick r:id="rId2"/>
              </a:rPr>
              <a:t>www.youtube.com/watch?v=dZhs7VurwIQ</a:t>
            </a:r>
            <a:endParaRPr lang="hu-HU" dirty="0" smtClean="0"/>
          </a:p>
          <a:p>
            <a:pPr marL="0" indent="0" algn="ctr">
              <a:buNone/>
            </a:pPr>
            <a:endParaRPr lang="hu-HU" b="1" dirty="0"/>
          </a:p>
          <a:p>
            <a:pPr algn="ctr"/>
            <a:endParaRPr lang="hu-HU" dirty="0"/>
          </a:p>
          <a:p>
            <a:endParaRPr lang="hu-HU" b="1" dirty="0"/>
          </a:p>
          <a:p>
            <a:pPr marL="0" indent="0">
              <a:buNone/>
            </a:pPr>
            <a:endParaRPr lang="hu-HU" b="1" dirty="0" smtClean="0"/>
          </a:p>
          <a:p>
            <a:endParaRPr lang="hu-HU" b="1" dirty="0"/>
          </a:p>
          <a:p>
            <a:endParaRPr lang="hu-HU" b="1" dirty="0" smtClean="0"/>
          </a:p>
          <a:p>
            <a:pPr marL="0" indent="0">
              <a:buNone/>
            </a:pPr>
            <a:r>
              <a:rPr lang="hu-HU" sz="2200" b="1" dirty="0" smtClean="0">
                <a:solidFill>
                  <a:srgbClr val="030303"/>
                </a:solidFill>
                <a:latin typeface="YouTube Sans"/>
              </a:rPr>
              <a:t>The </a:t>
            </a:r>
            <a:r>
              <a:rPr lang="hu-HU" sz="2200" b="1" dirty="0">
                <a:solidFill>
                  <a:srgbClr val="030303"/>
                </a:solidFill>
                <a:latin typeface="YouTube Sans"/>
              </a:rPr>
              <a:t>White </a:t>
            </a:r>
            <a:r>
              <a:rPr lang="hu-HU" sz="2200" b="1" dirty="0" err="1">
                <a:solidFill>
                  <a:srgbClr val="030303"/>
                </a:solidFill>
                <a:latin typeface="YouTube Sans"/>
              </a:rPr>
              <a:t>Stripes</a:t>
            </a:r>
            <a:r>
              <a:rPr lang="hu-HU" sz="2200" b="1" dirty="0">
                <a:solidFill>
                  <a:srgbClr val="030303"/>
                </a:solidFill>
                <a:latin typeface="YouTube Sans"/>
              </a:rPr>
              <a:t>: </a:t>
            </a:r>
            <a:r>
              <a:rPr lang="hu-HU" sz="2200" b="1" dirty="0" err="1">
                <a:solidFill>
                  <a:srgbClr val="030303"/>
                </a:solidFill>
                <a:latin typeface="YouTube Sans"/>
              </a:rPr>
              <a:t>Seven</a:t>
            </a:r>
            <a:r>
              <a:rPr lang="hu-HU" sz="2200" b="1" dirty="0">
                <a:solidFill>
                  <a:srgbClr val="030303"/>
                </a:solidFill>
                <a:latin typeface="YouTube Sans"/>
              </a:rPr>
              <a:t> </a:t>
            </a:r>
            <a:r>
              <a:rPr lang="hu-HU" sz="2200" b="1" dirty="0" err="1">
                <a:solidFill>
                  <a:srgbClr val="030303"/>
                </a:solidFill>
                <a:latin typeface="YouTube Sans"/>
              </a:rPr>
              <a:t>Nation</a:t>
            </a:r>
            <a:r>
              <a:rPr lang="hu-HU" sz="2200" b="1" dirty="0">
                <a:solidFill>
                  <a:srgbClr val="030303"/>
                </a:solidFill>
                <a:latin typeface="YouTube Sans"/>
              </a:rPr>
              <a:t> </a:t>
            </a:r>
            <a:r>
              <a:rPr lang="hu-HU" sz="2200" b="1" dirty="0" err="1">
                <a:solidFill>
                  <a:srgbClr val="030303"/>
                </a:solidFill>
                <a:latin typeface="YouTube Sans"/>
              </a:rPr>
              <a:t>Army</a:t>
            </a:r>
            <a:endParaRPr lang="hu-HU" sz="2200" b="1" dirty="0">
              <a:solidFill>
                <a:srgbClr val="030303"/>
              </a:solidFill>
              <a:latin typeface="YouTube Sans"/>
            </a:endParaRPr>
          </a:p>
          <a:p>
            <a:pPr marL="0" indent="0">
              <a:buNone/>
            </a:pPr>
            <a:r>
              <a:rPr lang="hu-HU" sz="2200" dirty="0">
                <a:solidFill>
                  <a:srgbClr val="030303"/>
                </a:solidFill>
                <a:latin typeface="Roboto"/>
              </a:rPr>
              <a:t>2022. ápr. 25. </a:t>
            </a:r>
          </a:p>
          <a:p>
            <a:pPr marL="0" indent="0">
              <a:buNone/>
            </a:pPr>
            <a:r>
              <a:rPr lang="hu-HU" sz="2200" dirty="0">
                <a:solidFill>
                  <a:srgbClr val="030303"/>
                </a:solidFill>
                <a:latin typeface="Roboto"/>
              </a:rPr>
              <a:t>A PTE Babits Mihály Gyakorló Gimnázium tanulói </a:t>
            </a:r>
            <a:endParaRPr lang="hu-HU" sz="2200" dirty="0" smtClean="0">
              <a:solidFill>
                <a:srgbClr val="030303"/>
              </a:solidFill>
              <a:latin typeface="Roboto"/>
            </a:endParaRPr>
          </a:p>
          <a:p>
            <a:pPr marL="0" indent="0">
              <a:buNone/>
            </a:pPr>
            <a:r>
              <a:rPr lang="hu-HU" sz="2200" dirty="0" smtClean="0">
                <a:solidFill>
                  <a:srgbClr val="030303"/>
                </a:solidFill>
                <a:latin typeface="Roboto"/>
              </a:rPr>
              <a:t>Sebestyén </a:t>
            </a:r>
            <a:r>
              <a:rPr lang="hu-HU" sz="2200" dirty="0">
                <a:solidFill>
                  <a:srgbClr val="030303"/>
                </a:solidFill>
                <a:latin typeface="Roboto"/>
              </a:rPr>
              <a:t>Virág, </a:t>
            </a:r>
            <a:r>
              <a:rPr lang="hu-HU" sz="2200" dirty="0" err="1">
                <a:solidFill>
                  <a:srgbClr val="030303"/>
                </a:solidFill>
                <a:latin typeface="Roboto"/>
              </a:rPr>
              <a:t>Almájer</a:t>
            </a:r>
            <a:r>
              <a:rPr lang="hu-HU" sz="2200" dirty="0">
                <a:solidFill>
                  <a:srgbClr val="030303"/>
                </a:solidFill>
                <a:latin typeface="Roboto"/>
              </a:rPr>
              <a:t> Fanni, </a:t>
            </a:r>
            <a:r>
              <a:rPr lang="hu-HU" sz="2200" dirty="0" smtClean="0">
                <a:solidFill>
                  <a:srgbClr val="030303"/>
                </a:solidFill>
                <a:latin typeface="Roboto"/>
              </a:rPr>
              <a:t>Rostás Dóra </a:t>
            </a:r>
            <a:r>
              <a:rPr lang="hu-HU" sz="2200" dirty="0">
                <a:solidFill>
                  <a:srgbClr val="030303"/>
                </a:solidFill>
                <a:latin typeface="Roboto"/>
              </a:rPr>
              <a:t>és Takács Levente </a:t>
            </a:r>
            <a:endParaRPr lang="hu-HU" sz="2200" dirty="0" smtClean="0">
              <a:solidFill>
                <a:srgbClr val="030303"/>
              </a:solidFill>
              <a:latin typeface="Roboto"/>
            </a:endParaRPr>
          </a:p>
          <a:p>
            <a:pPr marL="0" indent="0">
              <a:buNone/>
            </a:pPr>
            <a:r>
              <a:rPr lang="hu-HU" sz="2200" dirty="0" smtClean="0">
                <a:solidFill>
                  <a:srgbClr val="030303"/>
                </a:solidFill>
                <a:latin typeface="Roboto"/>
              </a:rPr>
              <a:t>Felkészítő </a:t>
            </a:r>
            <a:r>
              <a:rPr lang="hu-HU" sz="2200" dirty="0">
                <a:solidFill>
                  <a:srgbClr val="030303"/>
                </a:solidFill>
                <a:latin typeface="Roboto"/>
              </a:rPr>
              <a:t>tanár és zongora: </a:t>
            </a:r>
            <a:r>
              <a:rPr lang="hu-HU" sz="2200" dirty="0" err="1">
                <a:solidFill>
                  <a:srgbClr val="030303"/>
                </a:solidFill>
                <a:latin typeface="Roboto"/>
              </a:rPr>
              <a:t>Balásy</a:t>
            </a:r>
            <a:r>
              <a:rPr lang="hu-HU" sz="2200" dirty="0">
                <a:solidFill>
                  <a:srgbClr val="030303"/>
                </a:solidFill>
                <a:latin typeface="Roboto"/>
              </a:rPr>
              <a:t> Szabolcs</a:t>
            </a:r>
          </a:p>
          <a:p>
            <a:endParaRPr lang="hu-HU" b="1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3183" y="1097915"/>
            <a:ext cx="6228817" cy="2990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8442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7469"/>
          </a:xfrm>
        </p:spPr>
        <p:txBody>
          <a:bodyPr>
            <a:normAutofit/>
          </a:bodyPr>
          <a:lstStyle/>
          <a:p>
            <a:r>
              <a:rPr lang="hu-HU" sz="3600" dirty="0" smtClean="0"/>
              <a:t>Mi a tehetség? Ki tehetséges?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33697" y="1162594"/>
            <a:ext cx="10385809" cy="3931920"/>
          </a:xfrm>
        </p:spPr>
        <p:txBody>
          <a:bodyPr/>
          <a:lstStyle/>
          <a:p>
            <a:r>
              <a:rPr lang="hu-HU" sz="2400" i="1" dirty="0"/>
              <a:t>„A tehetség lehetőség + önismeret.” </a:t>
            </a:r>
          </a:p>
          <a:p>
            <a:pPr marL="0" indent="0">
              <a:buNone/>
            </a:pPr>
            <a:r>
              <a:rPr lang="hu-HU" sz="2000" i="1" dirty="0"/>
              <a:t>		</a:t>
            </a:r>
            <a:r>
              <a:rPr lang="hu-HU" sz="1800" i="1" dirty="0"/>
              <a:t>(Hegedűs Géza író, egyetemi tanár 1994)</a:t>
            </a:r>
          </a:p>
          <a:p>
            <a:endParaRPr lang="hu-HU" sz="1800" i="1" dirty="0"/>
          </a:p>
          <a:p>
            <a:r>
              <a:rPr lang="hu-HU" sz="2400" i="1" dirty="0"/>
              <a:t>„Tehetség? Szenvedélyes érdeklődés.” </a:t>
            </a:r>
          </a:p>
          <a:p>
            <a:pPr marL="457200" lvl="1" indent="0">
              <a:buNone/>
            </a:pPr>
            <a:r>
              <a:rPr lang="hu-HU" sz="2000" i="1" dirty="0"/>
              <a:t>		</a:t>
            </a:r>
            <a:r>
              <a:rPr lang="hu-HU" sz="1800" i="1" dirty="0"/>
              <a:t>(Teller Ede professzor, 1994)</a:t>
            </a:r>
          </a:p>
          <a:p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33696" y="3550792"/>
            <a:ext cx="1097062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u-HU" sz="2400" i="1" dirty="0">
                <a:solidFill>
                  <a:schemeClr val="accent1">
                    <a:lumMod val="50000"/>
                  </a:schemeClr>
                </a:solidFill>
              </a:rPr>
              <a:t>„A tehetség egy lehetőséget, potenciált, ígéretet jelent arra, hogy valamelyik emberi tevékenységi körben olyan kiemelkedő teljesítményt hozzon létre, amely társadalmilag hasznos, és amely megelégedettséggel, sikerélménnyel jár elérője számára.” </a:t>
            </a:r>
          </a:p>
          <a:p>
            <a:pPr lvl="0"/>
            <a:r>
              <a:rPr lang="hu-HU" sz="1400" b="1" i="1" dirty="0">
                <a:solidFill>
                  <a:schemeClr val="accent1">
                    <a:lumMod val="50000"/>
                  </a:schemeClr>
                </a:solidFill>
              </a:rPr>
              <a:t>		</a:t>
            </a:r>
            <a:r>
              <a:rPr lang="hu-HU" i="1" dirty="0">
                <a:solidFill>
                  <a:schemeClr val="accent1">
                    <a:lumMod val="50000"/>
                  </a:schemeClr>
                </a:solidFill>
              </a:rPr>
              <a:t>(CZEIZEL Endre: Sors és tehetség, Fitt Image és Minerva Kiadó, Budapest, 1997.)</a:t>
            </a:r>
          </a:p>
        </p:txBody>
      </p:sp>
    </p:spTree>
    <p:extLst>
      <p:ext uri="{BB962C8B-B14F-4D97-AF65-F5344CB8AC3E}">
        <p14:creationId xmlns:p14="http://schemas.microsoft.com/office/powerpoint/2010/main" xmlns="" val="96569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sz="3600" b="1" dirty="0">
                <a:solidFill>
                  <a:srgbClr val="FF0000"/>
                </a:solidFill>
              </a:rPr>
              <a:t>Kritikus pont: a </a:t>
            </a:r>
            <a:r>
              <a:rPr lang="hu-HU" sz="3600" b="1" dirty="0" smtClean="0">
                <a:solidFill>
                  <a:srgbClr val="FF0000"/>
                </a:solidFill>
              </a:rPr>
              <a:t>tehetségazonosítás</a:t>
            </a:r>
          </a:p>
          <a:p>
            <a:pPr marL="0" indent="0" algn="ctr">
              <a:buNone/>
            </a:pPr>
            <a:endParaRPr lang="hu-HU" b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hu-HU" dirty="0"/>
              <a:t>Keverik a tehetségígéret és a tehetség fogalmát. </a:t>
            </a:r>
            <a:endParaRPr lang="hu-HU" dirty="0" smtClean="0"/>
          </a:p>
          <a:p>
            <a:pPr marL="0" lvl="0" indent="0">
              <a:buNone/>
            </a:pPr>
            <a:r>
              <a:rPr lang="hu-HU" dirty="0" smtClean="0"/>
              <a:t>Nem </a:t>
            </a:r>
            <a:r>
              <a:rPr lang="hu-HU" dirty="0"/>
              <a:t>értik, hogy a tehetségígéret nem mindig alakul át tehetséggé, azaz tényleges teljesítménnyé</a:t>
            </a:r>
            <a:r>
              <a:rPr lang="hu-HU" dirty="0" smtClean="0"/>
              <a:t>.</a:t>
            </a:r>
          </a:p>
          <a:p>
            <a:pPr lvl="0"/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51203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8909"/>
          </a:xfrm>
        </p:spPr>
        <p:txBody>
          <a:bodyPr>
            <a:normAutofit/>
          </a:bodyPr>
          <a:lstStyle/>
          <a:p>
            <a:r>
              <a:rPr lang="hu-HU" sz="2400" dirty="0" smtClean="0"/>
              <a:t>Miért fontos a hallgatókat is bevezetni a tehetséggondozásba?</a:t>
            </a:r>
            <a:br>
              <a:rPr lang="hu-HU" sz="2400" dirty="0" smtClean="0"/>
            </a:br>
            <a:r>
              <a:rPr lang="hu-HU" sz="2400" dirty="0"/>
              <a:t>Kinek a feladata a tehetség felismerése?</a:t>
            </a:r>
          </a:p>
        </p:txBody>
      </p:sp>
      <p:pic>
        <p:nvPicPr>
          <p:cNvPr id="4" name="Tartalom helye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5503" y="1363072"/>
            <a:ext cx="8310508" cy="3927385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6827" y="5290457"/>
            <a:ext cx="4846320" cy="524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5749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3778"/>
          </a:xfrm>
        </p:spPr>
        <p:txBody>
          <a:bodyPr>
            <a:normAutofit/>
          </a:bodyPr>
          <a:lstStyle/>
          <a:p>
            <a:r>
              <a:rPr lang="hu-HU" sz="2800" dirty="0"/>
              <a:t>Tapasztalat (Saját felmérés alapján, PTE tanárszakos hallgatók, 2019)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018904"/>
            <a:ext cx="10385809" cy="4658415"/>
          </a:xfrm>
        </p:spPr>
        <p:txBody>
          <a:bodyPr>
            <a:normAutofit fontScale="62500" lnSpcReduction="20000"/>
          </a:bodyPr>
          <a:lstStyle/>
          <a:p>
            <a:r>
              <a:rPr lang="hu-HU" dirty="0"/>
              <a:t>Kiderült: nem sok lehetőséget kaptak az egyetemen a tehetség, a tehetségazonosítás, a tehetséggondozás megismerésére</a:t>
            </a:r>
          </a:p>
          <a:p>
            <a:r>
              <a:rPr lang="hu-HU" dirty="0"/>
              <a:t>A tehetséggondozás </a:t>
            </a:r>
            <a:r>
              <a:rPr lang="hu-HU" strike="sngStrike" dirty="0" smtClean="0"/>
              <a:t>/</a:t>
            </a:r>
            <a:r>
              <a:rPr lang="hu-HU" dirty="0" smtClean="0"/>
              <a:t> </a:t>
            </a:r>
            <a:r>
              <a:rPr lang="hu-HU" dirty="0"/>
              <a:t>a versenyeredményekkel (saját középiskolai tanulmányaik során ezzel találkoztak</a:t>
            </a:r>
            <a:r>
              <a:rPr lang="hu-HU" dirty="0" smtClean="0"/>
              <a:t>)</a:t>
            </a:r>
          </a:p>
          <a:p>
            <a:pPr lvl="0"/>
            <a:r>
              <a:rPr lang="hu-HU" dirty="0"/>
              <a:t>Szerintük tehetséges az, aki már „tett le valamit az asztalra</a:t>
            </a:r>
            <a:r>
              <a:rPr lang="hu-HU" dirty="0" smtClean="0"/>
              <a:t>”</a:t>
            </a:r>
          </a:p>
          <a:p>
            <a:r>
              <a:rPr lang="hu-HU" dirty="0"/>
              <a:t>Náluk a tehetségígéret azonos a tehetségfogalommal – pedig a </a:t>
            </a:r>
            <a:r>
              <a:rPr lang="hu-HU" b="1" dirty="0"/>
              <a:t>tehetségígéret nem lesz magától</a:t>
            </a:r>
            <a:r>
              <a:rPr lang="hu-HU" dirty="0"/>
              <a:t> tehetség – kritikus pont tehát a tehetségazonosítás </a:t>
            </a:r>
          </a:p>
          <a:p>
            <a:r>
              <a:rPr lang="hu-HU" dirty="0"/>
              <a:t>A valóságban a tehetségígéreteknek sajnos csak egy kis részéből lesz felismert tehetség. (Jelenleg a tehetségek 89 %-a elvész hazánkban). </a:t>
            </a:r>
          </a:p>
          <a:p>
            <a:r>
              <a:rPr lang="hu-HU" dirty="0"/>
              <a:t>A hallgatók legtöbbjének az egyetemen kevés lehetősége van találkozni a témával az előadások és szemináriumok során, pedig az ő feladatuk lesz, lenne a tehetségek azonosítása, gondozása. </a:t>
            </a:r>
            <a:endParaRPr lang="hu-HU" dirty="0" smtClean="0"/>
          </a:p>
          <a:p>
            <a:r>
              <a:rPr lang="hu-HU" dirty="0"/>
              <a:t>Nagy igény lenne időt szentelni a tehetség és a tehetséggondozás megismerésére, sőt módszertani ötleteket várnának</a:t>
            </a:r>
          </a:p>
          <a:p>
            <a:pPr lvl="0"/>
            <a:r>
              <a:rPr lang="hu-HU" dirty="0" smtClean="0">
                <a:solidFill>
                  <a:srgbClr val="C00000"/>
                </a:solidFill>
              </a:rPr>
              <a:t>Pedig: az </a:t>
            </a:r>
            <a:r>
              <a:rPr lang="hu-HU" dirty="0">
                <a:solidFill>
                  <a:srgbClr val="C00000"/>
                </a:solidFill>
              </a:rPr>
              <a:t>előző táblázat alapján átlagosan 65-70 %-</a:t>
            </a:r>
            <a:r>
              <a:rPr lang="hu-HU" dirty="0" err="1">
                <a:solidFill>
                  <a:srgbClr val="C00000"/>
                </a:solidFill>
              </a:rPr>
              <a:t>ban</a:t>
            </a:r>
            <a:r>
              <a:rPr lang="hu-HU" dirty="0">
                <a:solidFill>
                  <a:srgbClr val="C00000"/>
                </a:solidFill>
              </a:rPr>
              <a:t> elvárás a tanárok felé a tehetség felismerése</a:t>
            </a:r>
          </a:p>
          <a:p>
            <a:endParaRPr lang="hu-HU" dirty="0"/>
          </a:p>
          <a:p>
            <a:r>
              <a:rPr lang="hu-HU" b="1" dirty="0">
                <a:solidFill>
                  <a:srgbClr val="FF0000"/>
                </a:solidFill>
              </a:rPr>
              <a:t>Ezért sok feladatunk van a hallgatói gyakoroltatás, </a:t>
            </a:r>
            <a:r>
              <a:rPr lang="hu-HU" b="1" dirty="0" err="1">
                <a:solidFill>
                  <a:srgbClr val="FF0000"/>
                </a:solidFill>
              </a:rPr>
              <a:t>mentorálás</a:t>
            </a:r>
            <a:r>
              <a:rPr lang="hu-HU" b="1" dirty="0">
                <a:solidFill>
                  <a:srgbClr val="FF0000"/>
                </a:solidFill>
              </a:rPr>
              <a:t> során a témában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46124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7652"/>
          </a:xfrm>
        </p:spPr>
        <p:txBody>
          <a:bodyPr>
            <a:normAutofit/>
          </a:bodyPr>
          <a:lstStyle/>
          <a:p>
            <a:r>
              <a:rPr lang="hu-HU" sz="3200" dirty="0" smtClean="0">
                <a:solidFill>
                  <a:srgbClr val="FF0000"/>
                </a:solidFill>
              </a:rPr>
              <a:t>A tehetséggondozás helye az új tanárképzésben </a:t>
            </a:r>
            <a:r>
              <a:rPr lang="hu-HU" sz="3200" dirty="0" smtClean="0"/>
              <a:t>(PTE)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306286"/>
            <a:ext cx="10385809" cy="4371033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Mi lesz veled tanárképzés?</a:t>
            </a:r>
          </a:p>
          <a:p>
            <a:r>
              <a:rPr lang="hu-HU" dirty="0"/>
              <a:t>J</a:t>
            </a:r>
            <a:r>
              <a:rPr lang="hu-HU" dirty="0" smtClean="0"/>
              <a:t>elentkezők a PTE tanárképzésére (2022</a:t>
            </a:r>
            <a:r>
              <a:rPr lang="hu-HU" dirty="0"/>
              <a:t>)</a:t>
            </a:r>
            <a:r>
              <a:rPr lang="hu-HU" dirty="0" smtClean="0"/>
              <a:t> 1363 fő jelentkezett</a:t>
            </a:r>
          </a:p>
          <a:p>
            <a:pPr lvl="1"/>
            <a:r>
              <a:rPr lang="hu-HU" dirty="0" smtClean="0"/>
              <a:t>Ebből: 461 fő a pedagógusképzésre vettek fel</a:t>
            </a:r>
          </a:p>
          <a:p>
            <a:pPr lvl="1"/>
            <a:r>
              <a:rPr lang="hu-HU" dirty="0" smtClean="0"/>
              <a:t>közülük 120 fő közismereti tanárszakos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Többfajta modell a tanítási gyakorlatra - PTE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69789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612" y="123780"/>
            <a:ext cx="11278188" cy="666841"/>
          </a:xfrm>
        </p:spPr>
        <p:txBody>
          <a:bodyPr>
            <a:normAutofit/>
          </a:bodyPr>
          <a:lstStyle/>
          <a:p>
            <a:r>
              <a:rPr lang="hu-HU" sz="3600" i="1" dirty="0" smtClean="0"/>
              <a:t>PTE MODELL – a gyakorlati rendszer részei</a:t>
            </a:r>
            <a:endParaRPr lang="hu-HU" sz="3600" i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89971747"/>
              </p:ext>
            </p:extLst>
          </p:nvPr>
        </p:nvGraphicFramePr>
        <p:xfrm>
          <a:off x="838200" y="587829"/>
          <a:ext cx="10670177" cy="53427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églalap 4"/>
          <p:cNvSpPr/>
          <p:nvPr/>
        </p:nvSpPr>
        <p:spPr>
          <a:xfrm>
            <a:off x="142602" y="4490820"/>
            <a:ext cx="28346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Megfigyelések, elemzések, pedagógiai nézetek, 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9324702" y="2779440"/>
            <a:ext cx="2760618" cy="10838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Tapasztalatszerzés: elemzés, </a:t>
            </a:r>
            <a:r>
              <a:rPr lang="hu-HU" dirty="0" err="1" smtClean="0"/>
              <a:t>továbbgondolás</a:t>
            </a:r>
            <a:r>
              <a:rPr lang="hu-HU" dirty="0" smtClean="0"/>
              <a:t>, tanórán kívüli tevékenység is</a:t>
            </a:r>
            <a:endParaRPr lang="hu-HU" dirty="0"/>
          </a:p>
        </p:txBody>
      </p:sp>
      <p:sp>
        <p:nvSpPr>
          <p:cNvPr id="7" name="Téglalap 6"/>
          <p:cNvSpPr/>
          <p:nvPr/>
        </p:nvSpPr>
        <p:spPr>
          <a:xfrm>
            <a:off x="75612" y="2008878"/>
            <a:ext cx="2586445" cy="1031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Mikrotanítás</a:t>
            </a:r>
            <a:r>
              <a:rPr lang="hu-HU" dirty="0" smtClean="0"/>
              <a:t>, tanórai részfeladatok – tehetséggondozás, szakkör…. 2 óra</a:t>
            </a:r>
            <a:endParaRPr lang="hu-HU" dirty="0"/>
          </a:p>
        </p:txBody>
      </p:sp>
      <p:sp>
        <p:nvSpPr>
          <p:cNvPr id="8" name="Téglalap 7"/>
          <p:cNvSpPr/>
          <p:nvPr/>
        </p:nvSpPr>
        <p:spPr>
          <a:xfrm>
            <a:off x="9144000" y="1172710"/>
            <a:ext cx="2941320" cy="1031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Önálló tapasztalatszerzés és egyéni, kicsoportos foglalkozás a különleges bánásmódot igénylő tanulókkal</a:t>
            </a:r>
            <a:endParaRPr lang="hu-HU" sz="1600" dirty="0"/>
          </a:p>
        </p:txBody>
      </p:sp>
      <p:sp>
        <p:nvSpPr>
          <p:cNvPr id="15" name="Lefelé nyíl 14"/>
          <p:cNvSpPr/>
          <p:nvPr/>
        </p:nvSpPr>
        <p:spPr>
          <a:xfrm rot="4499979" flipH="1">
            <a:off x="4005831" y="3743394"/>
            <a:ext cx="88487" cy="2132187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Lefelé nyíl 15"/>
          <p:cNvSpPr/>
          <p:nvPr/>
        </p:nvSpPr>
        <p:spPr>
          <a:xfrm rot="16200000">
            <a:off x="8236623" y="2363939"/>
            <a:ext cx="45719" cy="1947559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Lefelé nyíl 16"/>
          <p:cNvSpPr/>
          <p:nvPr/>
        </p:nvSpPr>
        <p:spPr>
          <a:xfrm rot="5400000">
            <a:off x="3525588" y="1605349"/>
            <a:ext cx="78378" cy="180544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Lefelé nyíl 17"/>
          <p:cNvSpPr/>
          <p:nvPr/>
        </p:nvSpPr>
        <p:spPr>
          <a:xfrm rot="16200000">
            <a:off x="7929732" y="336687"/>
            <a:ext cx="51095" cy="2194562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22238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  <p:bldP spid="6" grpId="0" animBg="1"/>
      <p:bldP spid="7" grpId="0" animBg="1"/>
      <p:bldP spid="8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7652"/>
          </a:xfrm>
        </p:spPr>
        <p:txBody>
          <a:bodyPr>
            <a:normAutofit fontScale="90000"/>
          </a:bodyPr>
          <a:lstStyle/>
          <a:p>
            <a:pPr lvl="0"/>
            <a:r>
              <a:rPr lang="hu-HU" sz="3600" dirty="0" smtClean="0">
                <a:solidFill>
                  <a:srgbClr val="FF0000"/>
                </a:solidFill>
              </a:rPr>
              <a:t/>
            </a:r>
            <a:br>
              <a:rPr lang="hu-HU" sz="3600" dirty="0" smtClean="0">
                <a:solidFill>
                  <a:srgbClr val="FF0000"/>
                </a:solidFill>
              </a:rPr>
            </a:br>
            <a:r>
              <a:rPr lang="hu-HU" sz="3600" dirty="0" smtClean="0">
                <a:solidFill>
                  <a:srgbClr val="FF0000"/>
                </a:solidFill>
              </a:rPr>
              <a:t>Pályaismeret</a:t>
            </a:r>
            <a:r>
              <a:rPr lang="hu-HU" sz="3600" dirty="0">
                <a:solidFill>
                  <a:srgbClr val="FF0000"/>
                </a:solidFill>
              </a:rPr>
              <a:t>, pályaszocializációs </a:t>
            </a:r>
            <a:r>
              <a:rPr lang="hu-HU" sz="3600" dirty="0" smtClean="0">
                <a:solidFill>
                  <a:srgbClr val="FF0000"/>
                </a:solidFill>
              </a:rPr>
              <a:t>gyakorlat</a:t>
            </a:r>
            <a:r>
              <a:rPr lang="hu-HU" dirty="0">
                <a:solidFill>
                  <a:srgbClr val="FF0000"/>
                </a:solidFill>
              </a:rPr>
              <a:t/>
            </a:r>
            <a:br>
              <a:rPr lang="hu-HU" dirty="0">
                <a:solidFill>
                  <a:srgbClr val="FF0000"/>
                </a:solidFill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267097"/>
            <a:ext cx="10385809" cy="4410222"/>
          </a:xfrm>
        </p:spPr>
        <p:txBody>
          <a:bodyPr/>
          <a:lstStyle/>
          <a:p>
            <a:r>
              <a:rPr lang="hu-HU" dirty="0" smtClean="0"/>
              <a:t>A partnerintézmények szerepe</a:t>
            </a:r>
          </a:p>
          <a:p>
            <a:r>
              <a:rPr lang="hu-HU" dirty="0" smtClean="0"/>
              <a:t>Saját élményű tapasztalatok – vizsgálatok tudományos eszközökkel – terepmunka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sz="2000" dirty="0" smtClean="0"/>
              <a:t>minden területen: osztály, tanárok, tanulók, tanulás-tanítási szempontú megfigyelés, gyakorlatok, szerepvállalások</a:t>
            </a:r>
          </a:p>
          <a:p>
            <a:r>
              <a:rPr lang="hu-HU" sz="2000" dirty="0" smtClean="0"/>
              <a:t>Saját tantárgy, más tantárgyak, tanórán kívüli pedagógiai folyamatok  - megfigyelések tovább gondolása, elemzés, összefoglalás, visszajelzés  - már fontos szerepet kell kapnia a kaphat a tehetséggondozás</a:t>
            </a:r>
          </a:p>
          <a:p>
            <a:r>
              <a:rPr lang="hu-HU" sz="2000" dirty="0" smtClean="0"/>
              <a:t>Szakmaileg előkészített, elméletileg megalapozott tájékozódás – irányított tapasztalatszerzés (gyakorló iskolák, partnerintézmények, kollégiumok…</a:t>
            </a:r>
          </a:p>
          <a:p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xmlns="" val="143906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9092"/>
          </a:xfrm>
        </p:spPr>
        <p:txBody>
          <a:bodyPr>
            <a:normAutofit/>
          </a:bodyPr>
          <a:lstStyle/>
          <a:p>
            <a:r>
              <a:rPr lang="hu-HU" sz="3200" dirty="0" smtClean="0"/>
              <a:t>Csoportos szaktárgyi tanítási gyakorlat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280160"/>
            <a:ext cx="10385809" cy="4397159"/>
          </a:xfrm>
        </p:spPr>
        <p:txBody>
          <a:bodyPr>
            <a:normAutofit/>
          </a:bodyPr>
          <a:lstStyle/>
          <a:p>
            <a:r>
              <a:rPr lang="hu-HU" dirty="0" smtClean="0"/>
              <a:t>Gyakorlóiskolák, vezetőtanárok irányítása mellett</a:t>
            </a:r>
          </a:p>
          <a:p>
            <a:r>
              <a:rPr lang="hu-HU" dirty="0" smtClean="0"/>
              <a:t>Tapasztalatok </a:t>
            </a:r>
            <a:r>
              <a:rPr lang="hu-HU" dirty="0"/>
              <a:t>szerzése</a:t>
            </a:r>
          </a:p>
          <a:p>
            <a:pPr lvl="1"/>
            <a:r>
              <a:rPr lang="hu-HU" dirty="0"/>
              <a:t>t</a:t>
            </a:r>
            <a:r>
              <a:rPr lang="hu-HU" dirty="0" smtClean="0"/>
              <a:t>antárgyi órákon, </a:t>
            </a:r>
          </a:p>
          <a:p>
            <a:pPr lvl="1"/>
            <a:r>
              <a:rPr lang="hu-HU" dirty="0" smtClean="0">
                <a:solidFill>
                  <a:srgbClr val="FF0000"/>
                </a:solidFill>
              </a:rPr>
              <a:t>különleges bánásmódot igénylő tanulókkal </a:t>
            </a:r>
            <a:r>
              <a:rPr lang="hu-HU" dirty="0" smtClean="0"/>
              <a:t>(nemcsak felzárkóztatás, hanem tehetséggondozással való gyakorlati találkozás)  való szaktárgyi foglalkozásokon – motiválás, differenciálás, módszerek a tanulás támogatásához…</a:t>
            </a:r>
          </a:p>
          <a:p>
            <a:pPr lvl="1"/>
            <a:r>
              <a:rPr lang="hu-HU" dirty="0" smtClean="0">
                <a:solidFill>
                  <a:srgbClr val="FF0000"/>
                </a:solidFill>
              </a:rPr>
              <a:t>szakhoz kötődő tanórán kívüli tevékenységek </a:t>
            </a:r>
            <a:r>
              <a:rPr lang="hu-HU" dirty="0" smtClean="0"/>
              <a:t>(pl. szakkörök) – fontos szerepe</a:t>
            </a:r>
          </a:p>
          <a:p>
            <a:pPr marL="457200" lvl="1" indent="0">
              <a:buNone/>
            </a:pPr>
            <a:endParaRPr lang="hu-HU" sz="1500" dirty="0" smtClean="0"/>
          </a:p>
          <a:p>
            <a:pPr marL="457200" lvl="1" indent="0">
              <a:buNone/>
            </a:pPr>
            <a:r>
              <a:rPr lang="hu-HU" sz="1500" dirty="0" smtClean="0"/>
              <a:t>(A </a:t>
            </a:r>
            <a:r>
              <a:rPr lang="hu-HU" sz="1500" dirty="0"/>
              <a:t>gyakorlat során minden hallgatónak kötelezően rész kell vennie valamilyen formában – a </a:t>
            </a:r>
            <a:r>
              <a:rPr lang="hu-HU" sz="1500" dirty="0">
                <a:solidFill>
                  <a:srgbClr val="FF0000"/>
                </a:solidFill>
              </a:rPr>
              <a:t>2011. évi CXC. törvény 4. §-a </a:t>
            </a:r>
            <a:r>
              <a:rPr lang="hu-HU" sz="1500" dirty="0"/>
              <a:t>szerint meghatározott - kiemelt figyelmet igénylő (különleges bánásmódot igénylő és hátrányos és halmozottan hátrányos helyzetű) gyermekkel, tanulóval való foglalkozáson</a:t>
            </a:r>
            <a:r>
              <a:rPr lang="hu-HU" sz="1500" dirty="0" smtClean="0"/>
              <a:t>.)</a:t>
            </a:r>
            <a:endParaRPr lang="hu-HU" sz="1500" dirty="0"/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425544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yéni tervezé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mutató1" id="{088ED1D6-DFD5-42E1-9FF2-735D447BF353}" vid="{EDCC00C8-72C3-43FD-8EF8-6106DB48B65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72B5498CA5BDFF40B0C84BC6CF9A8047" ma:contentTypeVersion="11" ma:contentTypeDescription="Új dokumentum létrehozása." ma:contentTypeScope="" ma:versionID="0a4abb431ce41ec85b8ac49bd222d82a">
  <xsd:schema xmlns:xsd="http://www.w3.org/2001/XMLSchema" xmlns:xs="http://www.w3.org/2001/XMLSchema" xmlns:p="http://schemas.microsoft.com/office/2006/metadata/properties" xmlns:ns3="1822e5f9-42c0-45c5-8e9b-286047951f19" xmlns:ns4="8798653e-1342-4676-9335-1472fac99fd2" targetNamespace="http://schemas.microsoft.com/office/2006/metadata/properties" ma:root="true" ma:fieldsID="552cee89139da0e1d2d037ccbf1d489e" ns3:_="" ns4:_="">
    <xsd:import namespace="1822e5f9-42c0-45c5-8e9b-286047951f19"/>
    <xsd:import namespace="8798653e-1342-4676-9335-1472fac99fd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22e5f9-42c0-45c5-8e9b-286047951f1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Megosztási tipp kivonata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98653e-1342-4676-9335-1472fac99f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3AFA58E-1233-4B87-B8D5-54904E8678AD}">
  <ds:schemaRefs>
    <ds:schemaRef ds:uri="http://purl.org/dc/elements/1.1/"/>
    <ds:schemaRef ds:uri="1822e5f9-42c0-45c5-8e9b-286047951f19"/>
    <ds:schemaRef ds:uri="8798653e-1342-4676-9335-1472fac99fd2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EF900D3-C2E5-4E30-BD8D-F16104FD41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22e5f9-42c0-45c5-8e9b-286047951f19"/>
    <ds:schemaRef ds:uri="8798653e-1342-4676-9335-1472fac99f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1CFB98E-A2F5-4C8D-AA32-289EBDC4E2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PTE_2020_16-9</Template>
  <TotalTime>192</TotalTime>
  <Words>821</Words>
  <Application>Microsoft Office PowerPoint</Application>
  <PresentationFormat>Egyéni</PresentationFormat>
  <Paragraphs>101</Paragraphs>
  <Slides>14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5" baseType="lpstr">
      <vt:lpstr>Egyéni tervezés</vt:lpstr>
      <vt:lpstr>T HETSÉG</vt:lpstr>
      <vt:lpstr>Mi a tehetség? Ki tehetséges?</vt:lpstr>
      <vt:lpstr>3. dia</vt:lpstr>
      <vt:lpstr>Miért fontos a hallgatókat is bevezetni a tehetséggondozásba? Kinek a feladata a tehetség felismerése?</vt:lpstr>
      <vt:lpstr>Tapasztalat (Saját felmérés alapján, PTE tanárszakos hallgatók, 2019)</vt:lpstr>
      <vt:lpstr>A tehetséggondozás helye az új tanárképzésben (PTE)</vt:lpstr>
      <vt:lpstr>PTE MODELL – a gyakorlati rendszer részei</vt:lpstr>
      <vt:lpstr> Pályaismeret, pályaszocializációs gyakorlat </vt:lpstr>
      <vt:lpstr>Csoportos szaktárgyi tanítási gyakorlat</vt:lpstr>
      <vt:lpstr>Társas szaktárgyi tanítási gyakorlat</vt:lpstr>
      <vt:lpstr>Önálló szaktárgyi tanítási gyakorlat</vt:lpstr>
      <vt:lpstr>Összefüggő egyéni iskolai gyakorlat</vt:lpstr>
      <vt:lpstr>Konkluzió</vt:lpstr>
      <vt:lpstr>… és egy kis tehetség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Betlehem</dc:creator>
  <cp:lastModifiedBy>User</cp:lastModifiedBy>
  <cp:revision>35</cp:revision>
  <dcterms:created xsi:type="dcterms:W3CDTF">2022-09-04T10:14:29Z</dcterms:created>
  <dcterms:modified xsi:type="dcterms:W3CDTF">2022-12-13T08:28:08Z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0x01010072B5498CA5BDFF40B0C84BC6CF9A8047</vt:lpwstr>
  </property>
</Properties>
</file>