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2"/>
  </p:notesMasterIdLst>
  <p:sldIdLst>
    <p:sldId id="256" r:id="rId2"/>
    <p:sldId id="257" r:id="rId3"/>
    <p:sldId id="259" r:id="rId4"/>
    <p:sldId id="258" r:id="rId5"/>
    <p:sldId id="263" r:id="rId6"/>
    <p:sldId id="265" r:id="rId7"/>
    <p:sldId id="271" r:id="rId8"/>
    <p:sldId id="260" r:id="rId9"/>
    <p:sldId id="269" r:id="rId10"/>
    <p:sldId id="266" r:id="rId11"/>
    <p:sldId id="267" r:id="rId12"/>
    <p:sldId id="270" r:id="rId13"/>
    <p:sldId id="272" r:id="rId14"/>
    <p:sldId id="262" r:id="rId15"/>
    <p:sldId id="264" r:id="rId16"/>
    <p:sldId id="268" r:id="rId17"/>
    <p:sldId id="261" r:id="rId18"/>
    <p:sldId id="277" r:id="rId19"/>
    <p:sldId id="276" r:id="rId20"/>
    <p:sldId id="275" r:id="rId2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71505" autoAdjust="0"/>
  </p:normalViewPr>
  <p:slideViewPr>
    <p:cSldViewPr>
      <p:cViewPr varScale="1">
        <p:scale>
          <a:sx n="116" d="100"/>
          <a:sy n="11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7D8C2-3445-4FB7-AA50-E3D18EE4DE0D}" type="datetimeFigureOut">
              <a:rPr lang="hu-HU" smtClean="0"/>
              <a:pPr/>
              <a:t>2019.09.17.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28913A-401C-4242-B04E-834D1C0A85A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687110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8913A-401C-4242-B04E-834D1C0A85A3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384062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E722-F623-454A-AA75-0FDB27A37A92}" type="datetimeFigureOut">
              <a:rPr lang="hu-HU" smtClean="0"/>
              <a:pPr/>
              <a:t>2019.09.17.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C47D-3A8B-4417-BFDE-3902C5348C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E722-F623-454A-AA75-0FDB27A37A92}" type="datetimeFigureOut">
              <a:rPr lang="hu-HU" smtClean="0"/>
              <a:pPr/>
              <a:t>2019.09.17.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C47D-3A8B-4417-BFDE-3902C5348C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E722-F623-454A-AA75-0FDB27A37A92}" type="datetimeFigureOut">
              <a:rPr lang="hu-HU" smtClean="0"/>
              <a:pPr/>
              <a:t>2019.09.17.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C47D-3A8B-4417-BFDE-3902C5348C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E722-F623-454A-AA75-0FDB27A37A92}" type="datetimeFigureOut">
              <a:rPr lang="hu-HU" smtClean="0"/>
              <a:pPr/>
              <a:t>2019.09.17.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C47D-3A8B-4417-BFDE-3902C5348C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E722-F623-454A-AA75-0FDB27A37A92}" type="datetimeFigureOut">
              <a:rPr lang="hu-HU" smtClean="0"/>
              <a:pPr/>
              <a:t>2019.09.17.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C47D-3A8B-4417-BFDE-3902C5348C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E722-F623-454A-AA75-0FDB27A37A92}" type="datetimeFigureOut">
              <a:rPr lang="hu-HU" smtClean="0"/>
              <a:pPr/>
              <a:t>2019.09.17.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C47D-3A8B-4417-BFDE-3902C5348C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E722-F623-454A-AA75-0FDB27A37A92}" type="datetimeFigureOut">
              <a:rPr lang="hu-HU" smtClean="0"/>
              <a:pPr/>
              <a:t>2019.09.17.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C47D-3A8B-4417-BFDE-3902C5348C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E722-F623-454A-AA75-0FDB27A37A92}" type="datetimeFigureOut">
              <a:rPr lang="hu-HU" smtClean="0"/>
              <a:pPr/>
              <a:t>2019.09.17.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C47D-3A8B-4417-BFDE-3902C5348C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E722-F623-454A-AA75-0FDB27A37A92}" type="datetimeFigureOut">
              <a:rPr lang="hu-HU" smtClean="0"/>
              <a:pPr/>
              <a:t>2019.09.17.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C47D-3A8B-4417-BFDE-3902C5348C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E722-F623-454A-AA75-0FDB27A37A92}" type="datetimeFigureOut">
              <a:rPr lang="hu-HU" smtClean="0"/>
              <a:pPr/>
              <a:t>2019.09.17.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C47D-3A8B-4417-BFDE-3902C5348C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E722-F623-454A-AA75-0FDB27A37A92}" type="datetimeFigureOut">
              <a:rPr lang="hu-HU" smtClean="0"/>
              <a:pPr/>
              <a:t>2019.09.17.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FB4C47D-3A8B-4417-BFDE-3902C5348C3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A5E722-F623-454A-AA75-0FDB27A37A92}" type="datetimeFigureOut">
              <a:rPr lang="hu-HU" smtClean="0"/>
              <a:pPr/>
              <a:t>2019.09.17.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B4C47D-3A8B-4417-BFDE-3902C5348C38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 spd="med"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kataszecsi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A komplex tehetséggondozás</a:t>
            </a:r>
            <a:br>
              <a:rPr lang="hu-H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lehetőségei </a:t>
            </a:r>
            <a:br>
              <a:rPr lang="hu-H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a nyolc évfolyamos gimnáziumi képzésben</a:t>
            </a:r>
            <a:endParaRPr lang="hu-H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Szécsiné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Tamasi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Katalin </a:t>
            </a:r>
          </a:p>
          <a:p>
            <a:r>
              <a:rPr lang="hu-HU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SzTK\Pictures\Bercsényi_Miklós_V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403077"/>
            <a:ext cx="2861647" cy="316689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Vizsgarendszerünk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5. osztályban nincs (képességek felmérése, személyiségfejlesztés, önismeret, tanulási technika)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6. osztály: magyar nyelv, matematika és angol nyelvi kompetenciamérés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7. osztály: irodalom, angol nyelv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8. osztály: magyar nyelv és irodalom, matematika, történelem, angol nyelv, ECDL 4 modul vagy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ppt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bemutatása természettudományos tantárgyak közül az egyikből (idegen nyelvi kompetenciamérés)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9. osztály: ECDL modulok folytatás (7 modul)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Vizsgarendszerünk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10. osztály: magyar nyelv és irodalom, történelem, matematika, természettudományos projektmunka, a választott idegen nyelvből vagy nyelvvizsga, vagy előrehozott érettségi vizsga, vagy év végi vizsga (OKM mérés)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11. osztály: nyelvvizsga, előrehozott érettségi vizsga lehetősége idegen nyelvből, informatikából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12. osztály: közép- és emelt szintű érettségi vizsgák, nyelvvizsga, alkalmassági vizsgák a felsőoktatási intézményekben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Támogató háttértevékenységek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Házi feladatok, dolgozatok összehangolása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Vizsgamentesség versenyeredmény függvényében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Igazolt hiányzás nyelvvizsga verseny előtt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Hiányzások után idő a tananyag pótlására</a:t>
            </a:r>
          </a:p>
          <a:p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Mentorálás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Tanórai differenciálás, módszertani megújulás (digitális témahét)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Gazdagítás, dúsítás (fenntarthatósági témahét)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Egyéni fejlesztés tanórán kívül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Közösségi élet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Egyházi ünnepeink 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Nemzeti ünnepeink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Rendezvények: Csibe bál, Tök buli, Szalagavató, Farsang, Költészet Napja, A Magyar Kultúra Napja, Horváth Ilona főzőverseny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Iskolarádió adásai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DÖK működése</a:t>
            </a:r>
          </a:p>
          <a:p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4400" dirty="0" smtClean="0">
                <a:latin typeface="Times New Roman" pitchFamily="18" charset="0"/>
                <a:cs typeface="Times New Roman" pitchFamily="18" charset="0"/>
              </a:rPr>
              <a:t>Tevékenységünk a </a:t>
            </a:r>
            <a:r>
              <a:rPr lang="hu-HU" sz="4400" dirty="0" err="1" smtClean="0">
                <a:latin typeface="Times New Roman" pitchFamily="18" charset="0"/>
                <a:cs typeface="Times New Roman" pitchFamily="18" charset="0"/>
              </a:rPr>
              <a:t>Czeizel-féle</a:t>
            </a:r>
            <a:r>
              <a:rPr lang="hu-HU" sz="4400" dirty="0" smtClean="0">
                <a:latin typeface="Times New Roman" pitchFamily="18" charset="0"/>
                <a:cs typeface="Times New Roman" pitchFamily="18" charset="0"/>
              </a:rPr>
              <a:t> tehetségmodell alapján</a:t>
            </a:r>
            <a:endParaRPr lang="hu-H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SzTK\Documents\Czeizel Tehetségmodel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276872"/>
            <a:ext cx="4901140" cy="409555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Eredményeink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Akkreditált kiváló tehetségpont 2010 óta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Kiemelkedő versenyeredmények különböző tantárgyakból (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pl.Szép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Magyar Beszéd megyei nyertese az országos fordulón, megyei történelemverseny továbbjutói, sportversenyek eredményei, stb.)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Nyelvvizsgák angol és német nyelvből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Középszintű érettségi vizsgák eredményei: 2017. évi érettségi átlag 4,2 a tehetséggondozó osztályban (országos átlag: 3.66)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Emelt szintű vizsgák: matematika, történelem, angol, informatika, fizika</a:t>
            </a:r>
          </a:p>
          <a:p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Eredményeink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Az első tehetséggondozó nyolc évfolyamos osztály továbbtanulása: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Létszám: 22 fő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Egyetemi, főiskolai  tanulmányok 14 fő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OKJ-s tanulmányok: 7 fő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Nem tanult tovább: 1 fő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Továbbtanulási irányok: műszaki, informatikai, jogi, közgazdasági, tanári pályák, pénzügyi, kereskedelmi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nyolc évfolyam varázsa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Kerettanterv teljesítése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Tehetséggondozó órakeret lehetőségei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Személyiségfejlesztés lehetőségei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Felnőtté válás folyamata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Pályaválasztás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/>
              <a:t>KÉP</a:t>
            </a:r>
            <a:endParaRPr lang="hu-H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309088"/>
          </a:xfrm>
        </p:spPr>
        <p:txBody>
          <a:bodyPr>
            <a:normAutofit/>
          </a:bodyPr>
          <a:lstStyle/>
          <a:p>
            <a:r>
              <a:rPr lang="hu-HU" dirty="0" smtClean="0"/>
              <a:t>Az előadáson 4 dia következett, mely a tehetséggondozó osztályok életét mutatta be:</a:t>
            </a:r>
            <a:br>
              <a:rPr lang="hu-HU" dirty="0" smtClean="0"/>
            </a:br>
            <a:r>
              <a:rPr lang="hu-HU" dirty="0" smtClean="0"/>
              <a:t>  KÉPEK</a:t>
            </a:r>
            <a:endParaRPr lang="hu-H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Hitvallásom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2286000" y="2828836"/>
            <a:ext cx="4572000" cy="33239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hu-HU" sz="2000" b="1" dirty="0" smtClean="0">
                <a:latin typeface="Times New Roman" pitchFamily="18" charset="0"/>
                <a:cs typeface="Times New Roman" pitchFamily="18" charset="0"/>
              </a:rPr>
              <a:t>„Emberi </a:t>
            </a:r>
            <a:r>
              <a:rPr lang="hu-HU" sz="2000" b="1" dirty="0">
                <a:latin typeface="Times New Roman" pitchFamily="18" charset="0"/>
                <a:cs typeface="Times New Roman" pitchFamily="18" charset="0"/>
              </a:rPr>
              <a:t>érték a tehetség, ami majdnem mindenkiben megtalálható, csak sokáig kell faragni a követ, hogy végül megcsillanjon a drágakő</a:t>
            </a:r>
            <a:r>
              <a:rPr lang="hu-HU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u-HU" sz="2000" b="1" dirty="0">
                <a:latin typeface="Times New Roman" pitchFamily="18" charset="0"/>
                <a:cs typeface="Times New Roman" pitchFamily="18" charset="0"/>
              </a:rPr>
              <a:t>Időnként a szürkének látszó kavicsból is előtűnik a drágakő csillogása</a:t>
            </a:r>
            <a:r>
              <a:rPr lang="hu-HU" sz="2000" b="1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pPr>
              <a:lnSpc>
                <a:spcPct val="150000"/>
              </a:lnSpc>
            </a:pPr>
            <a:r>
              <a:rPr lang="hu-H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hu-HU" sz="2000" b="1" dirty="0" err="1" smtClean="0">
                <a:latin typeface="Times New Roman" pitchFamily="18" charset="0"/>
                <a:cs typeface="Times New Roman" pitchFamily="18" charset="0"/>
              </a:rPr>
              <a:t>Czeizel</a:t>
            </a:r>
            <a:r>
              <a:rPr lang="hu-HU" sz="2000" b="1" dirty="0" smtClean="0">
                <a:latin typeface="Times New Roman" pitchFamily="18" charset="0"/>
                <a:cs typeface="Times New Roman" pitchFamily="18" charset="0"/>
              </a:rPr>
              <a:t> Endre</a:t>
            </a:r>
            <a:endParaRPr lang="hu-H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Bercsényi Miklós Katolikus Gimnázium és Kollégium, Általános Iskola, Óvoda</a:t>
            </a:r>
            <a:endParaRPr lang="hu-H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Előzmények:</a:t>
            </a:r>
          </a:p>
          <a:p>
            <a:pPr>
              <a:buNone/>
            </a:pP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60-as, 70-es évek: matematika-fizika tagozatos évfolyamok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80-as évek: a biológia, mint a továbbtanulás kulcstantárgya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1991. nyolc évfolyamos gimnáziumi képzés elindítása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90-es évek: az idegen nyelv és informatika kerül a középpontba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AJKP elindítása (gazdagító programok itt is működnek)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2005. Hozzáadott érték vizsgálatában országos 2. helyezés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2010. a tehetséggondozó nyolc évfolyamos képzés elindítása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TÁMOP 3.4.3.: Tehetséggondozó pályázat 5 intézmény együttműködésével (hálózatosodás), konferencia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Fenntartóváltás 2011. : új irányok</a:t>
            </a:r>
          </a:p>
        </p:txBody>
      </p:sp>
      <p:pic>
        <p:nvPicPr>
          <p:cNvPr id="3074" name="Picture 2" descr="C:\Users\SzTK\Pictur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1916832"/>
            <a:ext cx="1246909" cy="11928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Köszönöm a figyelmet!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u-HU" dirty="0" smtClean="0"/>
          </a:p>
          <a:p>
            <a:endParaRPr lang="hu-HU" dirty="0" smtClean="0"/>
          </a:p>
          <a:p>
            <a:pPr algn="ctr"/>
            <a:r>
              <a:rPr lang="hu-HU" dirty="0" smtClean="0"/>
              <a:t>Szécsiné </a:t>
            </a:r>
            <a:r>
              <a:rPr lang="hu-HU" dirty="0" err="1" smtClean="0"/>
              <a:t>Tamasi</a:t>
            </a:r>
            <a:r>
              <a:rPr lang="hu-HU" dirty="0" smtClean="0"/>
              <a:t> Katalin</a:t>
            </a:r>
          </a:p>
          <a:p>
            <a:pPr algn="ctr"/>
            <a:r>
              <a:rPr lang="hu-HU" dirty="0" err="1" smtClean="0">
                <a:hlinkClick r:id="rId2"/>
              </a:rPr>
              <a:t>kataszecsi</a:t>
            </a:r>
            <a:r>
              <a:rPr lang="hu-HU" dirty="0" smtClean="0">
                <a:hlinkClick r:id="rId2"/>
              </a:rPr>
              <a:t>@</a:t>
            </a:r>
            <a:r>
              <a:rPr lang="hu-HU" dirty="0" err="1" smtClean="0">
                <a:hlinkClick r:id="rId2"/>
              </a:rPr>
              <a:t>gmail.com</a:t>
            </a:r>
            <a:endParaRPr lang="hu-HU" dirty="0" smtClean="0"/>
          </a:p>
          <a:p>
            <a:pPr algn="ctr"/>
            <a:r>
              <a:rPr lang="hu-HU" dirty="0" smtClean="0"/>
              <a:t>205153015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Nevelési céljaink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Az elsődleges cél a 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gyermekek képességeinek feltárása és intenzív fejlesztése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– keresve a hatékony pedagógiai eszközöket. Ebben fontos szempont </a:t>
            </a: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az általános intellektuális képességek és a speciális képességek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párhuzamos fejlesztése. </a:t>
            </a:r>
          </a:p>
          <a:p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a program kiemelt célja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a tehetségcsírák korai felismerése, azonosítása, a célzott tanulók tudatos fejlesztése</a:t>
            </a:r>
          </a:p>
          <a:p>
            <a:pPr>
              <a:buNone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SzTK\Pictures\tehetségpont logo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5085184"/>
            <a:ext cx="2160240" cy="15237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Komplex fejlesztési célok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A tehetséges gyermek erős oldalának fejlesztése</a:t>
            </a:r>
            <a:endParaRPr lang="hu-H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Tevékenység:</a:t>
            </a:r>
          </a:p>
          <a:p>
            <a:pPr>
              <a:buNone/>
            </a:pP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-beválogatás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-bemeneti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mérések</a:t>
            </a:r>
          </a:p>
          <a:p>
            <a:pPr>
              <a:buNone/>
            </a:pP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-tehetségazonosítás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szaktárgyanként</a:t>
            </a:r>
          </a:p>
          <a:p>
            <a:pPr>
              <a:buNone/>
            </a:pP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-pszichológiai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mérés</a:t>
            </a:r>
          </a:p>
          <a:p>
            <a:pPr>
              <a:buNone/>
            </a:pP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-versenyeztetés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A tehetséges gyerek gyenge oldalának fejlesztése</a:t>
            </a:r>
          </a:p>
          <a:p>
            <a:pPr lvl="0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Tevékenység:</a:t>
            </a:r>
          </a:p>
          <a:p>
            <a:pPr lvl="0">
              <a:buFontTx/>
              <a:buChar char="-"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tanulásmódszertan </a:t>
            </a:r>
          </a:p>
          <a:p>
            <a:pPr lvl="0">
              <a:buFontTx/>
              <a:buChar char="-"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csoportbontások (átjárhatóság)</a:t>
            </a:r>
          </a:p>
          <a:p>
            <a:pPr lvl="0">
              <a:buFontTx/>
              <a:buChar char="-"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mérések</a:t>
            </a:r>
          </a:p>
          <a:p>
            <a:pPr lvl="0">
              <a:buFontTx/>
              <a:buChar char="-"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fejlesztés</a:t>
            </a:r>
          </a:p>
          <a:p>
            <a:pPr lvl="0">
              <a:buFontTx/>
              <a:buChar char="-"/>
            </a:pP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-tanórai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stratégiák</a:t>
            </a:r>
          </a:p>
          <a:p>
            <a:pPr lvl="0">
              <a:buFontTx/>
              <a:buChar char="-"/>
            </a:pPr>
            <a:endParaRPr lang="hu-H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Kiemelt tevékenységek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Wingdings" pitchFamily="2" charset="2"/>
              <a:buChar char="§"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Beválogatás: szövegértési, olvasási,  matematikai-logikai képességek mérése (március)</a:t>
            </a:r>
          </a:p>
          <a:p>
            <a:pPr marL="514350" indent="-514350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Pszichológiai mérések rendszere 5-12 .évfolyamon</a:t>
            </a:r>
          </a:p>
          <a:p>
            <a:pPr marL="514350" indent="-514350"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      általános intellektuális képességek,  motiváció, tanulási stratégiák, szorongás, pályaorientáció</a:t>
            </a:r>
          </a:p>
          <a:p>
            <a:pPr marL="514350" indent="-514350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Osztályfőnöki óra keretében: énkép, önértékelés</a:t>
            </a:r>
          </a:p>
          <a:p>
            <a:pPr marL="514350" indent="-514350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Hatásvizsgálat feldolgozása: tantestület, szülők és  kiemelten az osztályfőnök számára</a:t>
            </a:r>
          </a:p>
          <a:p>
            <a:pPr marL="514350" indent="-514350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Tehetség tanácsadás, esélyteremtés</a:t>
            </a:r>
          </a:p>
          <a:p>
            <a:pPr marL="514350" indent="-514350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Iskolapszichológus</a:t>
            </a:r>
          </a:p>
          <a:p>
            <a:pPr marL="514350" indent="-514350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Fejlesztőpedagógus, alulteljesítők segítése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Kiegészítő tevékenységek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5-6. osztály: tehetséggondozó projektek, melyek a közösségi élet eseményeibe ágyazottak (dráma, természettudomány, vizuális)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7-8. osztály : kísérletezők foglalkozásai, beágyazva az iskolai életbe (Kísérletezők délutánja, iskolarádió adásai)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5-8. osztály: énekkar, az iskolai műsorok, a hitélet rendjébe beleillesztve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9-10. évfolyam: orientációs tevékenységek (rendvédelem, informatika, ECDL modulok, nyelvoktatás, természettudományos tehetséggondozó órák)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11-12.évfolyam: fakultációk, nyelvvizsgára való felkészítés, közép- és emelt szintű érettségire való felkészítés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Érettségi után: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utánkövetés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Kiegészítő tevékenységek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Tehetségpont bemutatkozása: Bercsényi Napok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Versenyszervezések: Városi tornaverseny, Bolyai versenyek, Bercsényi Napok versenyei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Pályázatokban való részvétel: „lazító program” a táborokban való részvételi lehetőség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Egyéb szervezett programok: pályaorientáció, egészségnap, teremtésvédelmi nap, lelki napok, kirándulások, színházlátogatás, mozi, hangverseny, énekkar, templomi kórus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Együttműködés az Ipolyi Arnold Könyvtár, Múzeum és Művelődési Központtal (utolsó hét Tehetséghét)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Tehetséggondozás óraszámokban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Érettségi tantárgyak támogatása: pl. matematika, történelem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Művészeti tevékenység támogatása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Hagyományos tantárgyként a technika megtartása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Fakultációk: olyan tárgy tanulása, amit érettségi tárgyként így választhat, továbbtanulást segíthet (pl. társadalomismeret)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Hittan: a keresztényi élet, lelki kiteljesedés lehetősége, továbbtanulási lehetőség is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5-6. osztály társadalomismeret, utána történelem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5. osztály: néptánc a mindennapos testnevelés keretében</a:t>
            </a:r>
          </a:p>
          <a:p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Tehetséggondozás óraszámokban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Angol nyelv heti 5 órában 5-12. osztályig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Második idegen nyelv: német 7. osztálytól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Informatika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Biológia 9. osztályban is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Természettudományok megerősítése: pl. fizika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Tanulásmódszertan 5-6. osztály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Érettségi tantárgyak támogatása: pl. matematika </a:t>
            </a:r>
          </a:p>
          <a:p>
            <a:pPr>
              <a:buNone/>
            </a:pP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nyelvvizsga, érettségi,szinten tartó órák,  továbbtanulás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második nyelvvizsga, 5. érettségi tárgy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lehetőség 7 modul, informatika tagozat 9. osztálytól, érettségi közép-és emelt szinten, továbbtanulás, IT szektor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továbbtanulás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438</TotalTime>
  <Words>985</Words>
  <Application>Microsoft Office PowerPoint</Application>
  <PresentationFormat>Diavetítés a képernyőre (4:3 oldalarány)</PresentationFormat>
  <Paragraphs>135</Paragraphs>
  <Slides>20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1" baseType="lpstr">
      <vt:lpstr>Áramlás</vt:lpstr>
      <vt:lpstr>A komplex tehetséggondozás lehetőségei  a nyolc évfolyamos gimnáziumi képzésben</vt:lpstr>
      <vt:lpstr>Bercsényi Miklós Katolikus Gimnázium és Kollégium, Általános Iskola, Óvoda</vt:lpstr>
      <vt:lpstr>Nevelési céljaink</vt:lpstr>
      <vt:lpstr>Komplex fejlesztési célok</vt:lpstr>
      <vt:lpstr>Kiemelt tevékenységek</vt:lpstr>
      <vt:lpstr>Kiegészítő tevékenységek</vt:lpstr>
      <vt:lpstr>Kiegészítő tevékenységek</vt:lpstr>
      <vt:lpstr>Tehetséggondozás óraszámokban</vt:lpstr>
      <vt:lpstr>Tehetséggondozás óraszámokban</vt:lpstr>
      <vt:lpstr>Vizsgarendszerünk</vt:lpstr>
      <vt:lpstr>Vizsgarendszerünk</vt:lpstr>
      <vt:lpstr>Támogató háttértevékenységek</vt:lpstr>
      <vt:lpstr>Közösségi élet</vt:lpstr>
      <vt:lpstr>Tevékenységünk a Czeizel-féle tehetségmodell alapján</vt:lpstr>
      <vt:lpstr>Eredményeink</vt:lpstr>
      <vt:lpstr>Eredményeink</vt:lpstr>
      <vt:lpstr>A nyolc évfolyam varázsa</vt:lpstr>
      <vt:lpstr>Az előadáson 4 dia következett, mely a tehetséggondozó osztályok életét mutatta be:   KÉPEK</vt:lpstr>
      <vt:lpstr>Hitvallásom</vt:lpstr>
      <vt:lpstr>Köszönöm a figyelmet!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SzTK</dc:creator>
  <cp:lastModifiedBy>User</cp:lastModifiedBy>
  <cp:revision>103</cp:revision>
  <dcterms:created xsi:type="dcterms:W3CDTF">2018-04-07T11:07:29Z</dcterms:created>
  <dcterms:modified xsi:type="dcterms:W3CDTF">2019-09-17T07:45:19Z</dcterms:modified>
</cp:coreProperties>
</file>