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ebp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88" r:id="rId2"/>
  </p:sldMasterIdLst>
  <p:notesMasterIdLst>
    <p:notesMasterId r:id="rId12"/>
  </p:notesMasterIdLst>
  <p:sldIdLst>
    <p:sldId id="256" r:id="rId3"/>
    <p:sldId id="258" r:id="rId4"/>
    <p:sldId id="259" r:id="rId5"/>
    <p:sldId id="257" r:id="rId6"/>
    <p:sldId id="261" r:id="rId7"/>
    <p:sldId id="263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yakóné Kántor Mária" initials="NKM" lastIdx="3" clrIdx="0">
    <p:extLst>
      <p:ext uri="{19B8F6BF-5375-455C-9EA6-DF929625EA0E}">
        <p15:presenceInfo xmlns:p15="http://schemas.microsoft.com/office/powerpoint/2012/main" userId="Nyakóné Kántor Már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AEE08-D298-43ED-894E-DC182F606552}" type="datetimeFigureOut">
              <a:rPr lang="hu-HU" smtClean="0"/>
              <a:t>2019. 09. 19.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03F32-30E3-43CE-AC19-EAE20A6359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46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14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06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78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9/19/2019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08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52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84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7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84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5972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85028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1541270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0080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9/19/2019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76651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9/19/2019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594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27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10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9/19/2019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9/19/2019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27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g"/><Relationship Id="rId11" Type="http://schemas.openxmlformats.org/officeDocument/2006/relationships/image" Target="../media/image22.webp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eg"/><Relationship Id="rId14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fif"/><Relationship Id="rId13" Type="http://schemas.openxmlformats.org/officeDocument/2006/relationships/image" Target="../media/image40.jfif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jfif"/><Relationship Id="rId11" Type="http://schemas.openxmlformats.org/officeDocument/2006/relationships/image" Target="../media/image38.jpeg"/><Relationship Id="rId5" Type="http://schemas.openxmlformats.org/officeDocument/2006/relationships/image" Target="../media/image32.jpg"/><Relationship Id="rId10" Type="http://schemas.openxmlformats.org/officeDocument/2006/relationships/image" Target="../media/image37.jfif"/><Relationship Id="rId4" Type="http://schemas.openxmlformats.org/officeDocument/2006/relationships/image" Target="../media/image31.jpg"/><Relationship Id="rId9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4.jfif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95648" y="833651"/>
            <a:ext cx="8825658" cy="3069609"/>
          </a:xfrm>
        </p:spPr>
        <p:txBody>
          <a:bodyPr/>
          <a:lstStyle/>
          <a:p>
            <a:r>
              <a:rPr lang="hu-HU" sz="6000" dirty="0" smtClean="0"/>
              <a:t>„Amit mi adni tudunk az örökre megmarad”</a:t>
            </a:r>
            <a:endParaRPr lang="hu-HU" sz="6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20592" y="4229194"/>
            <a:ext cx="8800714" cy="589129"/>
          </a:xfrm>
        </p:spPr>
        <p:txBody>
          <a:bodyPr>
            <a:noAutofit/>
          </a:bodyPr>
          <a:lstStyle/>
          <a:p>
            <a:r>
              <a:rPr lang="hu-HU" sz="3200" dirty="0" smtClean="0"/>
              <a:t>A Kisvárdai Bessenyei György Gimnázium és Kollégium tehetséggondozó tevékenysége</a:t>
            </a:r>
            <a:endParaRPr lang="hu-HU" sz="32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434" y="1412974"/>
            <a:ext cx="2270232" cy="340534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997" y="5092502"/>
            <a:ext cx="2112552" cy="157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7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Néhány gondolat az előzményekről…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3032338" y="2129935"/>
            <a:ext cx="82112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 smtClean="0"/>
              <a:t>„Részesülni </a:t>
            </a:r>
            <a:r>
              <a:rPr lang="hu-HU" sz="2400" dirty="0"/>
              <a:t>kell először a természet ajándékaiban, ha tanulás, szorgalom által magunkat nemesíteni kívánjuk, de </a:t>
            </a:r>
            <a:r>
              <a:rPr lang="hu-HU" sz="2400" dirty="0" smtClean="0"/>
              <a:t>haszontalanokká lennének </a:t>
            </a:r>
            <a:r>
              <a:rPr lang="hu-HU" sz="2400" dirty="0"/>
              <a:t>bennünk a természet kedvezései is, ha azoknak kitisztítására és felemelésére semmi igyekezetet nem fordítanánk. Ezért nincsen olyan a természet ajándékaival elhalmozott emberi lélek, melynek a tanulás, tapasztalás és józan okoskodás oktatásaira szüksége ne </a:t>
            </a:r>
            <a:r>
              <a:rPr lang="hu-HU" sz="2400" dirty="0" smtClean="0"/>
              <a:t>lenne.” </a:t>
            </a:r>
            <a:endParaRPr lang="hu-HU" sz="24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23" y="2111952"/>
            <a:ext cx="2381250" cy="3619500"/>
          </a:xfrm>
          <a:prstGeom prst="rect">
            <a:avLst/>
          </a:prstGeom>
        </p:spPr>
      </p:pic>
      <p:pic>
        <p:nvPicPr>
          <p:cNvPr id="8" name="Tartalom hely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213" y="464381"/>
            <a:ext cx="3398611" cy="113287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335" y="5287677"/>
            <a:ext cx="1361756" cy="136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intézményi tehetséggondozás rendszeréről</a:t>
            </a:r>
            <a:endParaRPr lang="hu-H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842" y="4792560"/>
            <a:ext cx="2244048" cy="168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959892" y="1986942"/>
            <a:ext cx="781561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 smtClean="0"/>
              <a:t>„Intézményi </a:t>
            </a:r>
            <a:r>
              <a:rPr lang="hu-HU" sz="2400" dirty="0"/>
              <a:t>tehetséggondozó rendszer alatt a tehetségneveléshez kapcsolódó elméleti ismeretek, szervezeti keretek, nevelési-oktatási tartalmak, szakmai együttműködések, speciális pedagógiai módszerek, tevékenységek, valamint attitűdök összességét értjük, melyek az intézmény pedagógiai rendszerébe, szervezeti klímájába, kapcsolataiba is beépülve szerveződnek rendszerré és ennek révén, komplex módon szolgálják a tehetséges, kiemelten tehetséges tanulók keresésének, azonosításának, fejlesztésének célját</a:t>
            </a:r>
            <a:r>
              <a:rPr lang="hu-HU" sz="2400" dirty="0" smtClean="0"/>
              <a:t>.”</a:t>
            </a: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6" y="1652517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1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992" y="149600"/>
            <a:ext cx="6700016" cy="655879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745992" y="4028456"/>
            <a:ext cx="802179" cy="2700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6052781" y="1633928"/>
            <a:ext cx="1082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Nyelvi</a:t>
            </a:r>
            <a:endParaRPr lang="hu-HU" sz="2000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6355830" y="2519055"/>
            <a:ext cx="1813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Logikai-matematikai</a:t>
            </a:r>
            <a:endParaRPr lang="hu-HU" sz="2000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6848135" y="3576853"/>
            <a:ext cx="1082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Zenei</a:t>
            </a:r>
            <a:endParaRPr lang="hu-HU" sz="20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852706" y="4536052"/>
            <a:ext cx="1877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Testi-kinesztetikus</a:t>
            </a:r>
            <a:endParaRPr lang="hu-HU" sz="2000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770169" y="4404980"/>
            <a:ext cx="1282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Térbeli-</a:t>
            </a:r>
          </a:p>
          <a:p>
            <a:pPr algn="ctr"/>
            <a:r>
              <a:rPr lang="hu-HU" sz="2000" b="1" dirty="0" smtClean="0"/>
              <a:t>vizuális</a:t>
            </a:r>
            <a:endParaRPr lang="hu-HU" sz="2000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780430" y="3642444"/>
            <a:ext cx="1601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chemeClr val="bg1"/>
                </a:solidFill>
              </a:rPr>
              <a:t>Természeti</a:t>
            </a:r>
            <a:endParaRPr lang="hu-HU" sz="2000" b="1" dirty="0">
              <a:solidFill>
                <a:schemeClr val="bg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333387" y="2787262"/>
            <a:ext cx="2191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Interperszonális</a:t>
            </a:r>
            <a:endParaRPr lang="hu-HU" sz="2000" b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4428918" y="1322228"/>
            <a:ext cx="1672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err="1" smtClean="0"/>
              <a:t>Intra</a:t>
            </a:r>
            <a:r>
              <a:rPr lang="hu-HU" sz="2000" b="1" dirty="0" smtClean="0"/>
              <a:t>-perszonális</a:t>
            </a:r>
            <a:endParaRPr lang="hu-HU" sz="2000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129368" y="387902"/>
            <a:ext cx="2326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Komplex tehetséggondozó programok</a:t>
            </a:r>
            <a:endParaRPr lang="hu-HU" b="1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06" y="1302135"/>
            <a:ext cx="2443459" cy="106369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14" y="3288216"/>
            <a:ext cx="1651000" cy="5461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8" y="2559209"/>
            <a:ext cx="1651000" cy="5080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099" y="1811816"/>
            <a:ext cx="1480571" cy="1061182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64" y="4056377"/>
            <a:ext cx="1642175" cy="1076961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3" y="5585906"/>
            <a:ext cx="1729042" cy="518713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80" y="3027855"/>
            <a:ext cx="1398364" cy="720696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224" y="3790341"/>
            <a:ext cx="1260591" cy="746658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095" y="4641148"/>
            <a:ext cx="1653289" cy="738469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408" y="5687168"/>
            <a:ext cx="1972301" cy="1021231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422" y="5506961"/>
            <a:ext cx="1522510" cy="1146640"/>
          </a:xfrm>
          <a:prstGeom prst="rect">
            <a:avLst/>
          </a:prstGeom>
        </p:spPr>
      </p:pic>
      <p:sp>
        <p:nvSpPr>
          <p:cNvPr id="31" name="Szövegdoboz 30"/>
          <p:cNvSpPr txBox="1"/>
          <p:nvPr/>
        </p:nvSpPr>
        <p:spPr>
          <a:xfrm>
            <a:off x="9578207" y="1119692"/>
            <a:ext cx="2326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Infrastrukturális-, innovációs háttér</a:t>
            </a:r>
            <a:endParaRPr lang="hu-HU" b="1" dirty="0"/>
          </a:p>
        </p:txBody>
      </p:sp>
      <p:pic>
        <p:nvPicPr>
          <p:cNvPr id="32" name="Kép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694" y="5476528"/>
            <a:ext cx="1254056" cy="1254056"/>
          </a:xfrm>
          <a:prstGeom prst="rect">
            <a:avLst/>
          </a:prstGeom>
        </p:spPr>
      </p:pic>
      <p:cxnSp>
        <p:nvCxnSpPr>
          <p:cNvPr id="34" name="Egyenes összekötő nyíllal 33"/>
          <p:cNvCxnSpPr/>
          <p:nvPr/>
        </p:nvCxnSpPr>
        <p:spPr>
          <a:xfrm flipH="1" flipV="1">
            <a:off x="2456343" y="1119692"/>
            <a:ext cx="3396363" cy="2168524"/>
          </a:xfrm>
          <a:prstGeom prst="straightConnector1">
            <a:avLst/>
          </a:prstGeom>
          <a:ln w="698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nyíllal 35"/>
          <p:cNvCxnSpPr/>
          <p:nvPr/>
        </p:nvCxnSpPr>
        <p:spPr>
          <a:xfrm rot="7140000" flipH="1" flipV="1">
            <a:off x="6167544" y="1258146"/>
            <a:ext cx="3396363" cy="2168524"/>
          </a:xfrm>
          <a:prstGeom prst="straightConnector1">
            <a:avLst/>
          </a:prstGeom>
          <a:ln w="698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48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3">
            <a:extLst>
              <a:ext uri="{FF2B5EF4-FFF2-40B4-BE49-F238E27FC236}">
                <a16:creationId xmlns:a16="http://schemas.microsoft.com/office/drawing/2014/main" id="{FF07D8D2-2B86-4FCC-9892-A539B14878E2}"/>
              </a:ext>
            </a:extLst>
          </p:cNvPr>
          <p:cNvSpPr/>
          <p:nvPr/>
        </p:nvSpPr>
        <p:spPr>
          <a:xfrm flipH="1">
            <a:off x="8430189" y="1988781"/>
            <a:ext cx="3278359" cy="835802"/>
          </a:xfrm>
          <a:prstGeom prst="homePlate">
            <a:avLst>
              <a:gd name="adj" fmla="val 64697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iskolai tehetséggondozásunk hálózati rendszere</a:t>
            </a:r>
            <a:endParaRPr lang="hu-HU" dirty="0"/>
          </a:p>
        </p:txBody>
      </p:sp>
      <p:sp>
        <p:nvSpPr>
          <p:cNvPr id="4" name="Pentagon 6">
            <a:extLst>
              <a:ext uri="{FF2B5EF4-FFF2-40B4-BE49-F238E27FC236}">
                <a16:creationId xmlns:a16="http://schemas.microsoft.com/office/drawing/2014/main" id="{51C7C4F9-9D07-45A1-97AB-E5C8F90E6746}"/>
              </a:ext>
            </a:extLst>
          </p:cNvPr>
          <p:cNvSpPr/>
          <p:nvPr/>
        </p:nvSpPr>
        <p:spPr>
          <a:xfrm rot="10800000" flipH="1">
            <a:off x="929390" y="1989162"/>
            <a:ext cx="3690695" cy="835040"/>
          </a:xfrm>
          <a:prstGeom prst="homePlate">
            <a:avLst>
              <a:gd name="adj" fmla="val 64697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stA="45000" endPos="65000" dist="12700" dir="5400000" sy="-100000" algn="bl" rotWithShape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8B9644F4-926B-4006-9635-031F80750ACF}"/>
              </a:ext>
            </a:extLst>
          </p:cNvPr>
          <p:cNvSpPr txBox="1"/>
          <p:nvPr/>
        </p:nvSpPr>
        <p:spPr>
          <a:xfrm>
            <a:off x="1411280" y="2163135"/>
            <a:ext cx="2439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hu-HU" altLang="ko-KR" sz="2400" b="1" dirty="0" smtClean="0">
                <a:cs typeface="Calibri" panose="020F0502020204030204" pitchFamily="34" charset="0"/>
              </a:rPr>
              <a:t>EGYETEMEK</a:t>
            </a:r>
            <a:endParaRPr lang="ko-KR" altLang="en-US" sz="2400" b="1" dirty="0">
              <a:cs typeface="Calibri" panose="020F050202020403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40451" y="3035702"/>
            <a:ext cx="3785944" cy="963251"/>
          </a:xfrm>
          <a:prstGeom prst="rect">
            <a:avLst/>
          </a:prstGeom>
        </p:spPr>
      </p:pic>
      <p:sp>
        <p:nvSpPr>
          <p:cNvPr id="7" name="Pentagon 6">
            <a:extLst>
              <a:ext uri="{FF2B5EF4-FFF2-40B4-BE49-F238E27FC236}">
                <a16:creationId xmlns:a16="http://schemas.microsoft.com/office/drawing/2014/main" id="{1E64B512-0E38-46CB-8936-7684D2A04F54}"/>
              </a:ext>
            </a:extLst>
          </p:cNvPr>
          <p:cNvSpPr/>
          <p:nvPr/>
        </p:nvSpPr>
        <p:spPr>
          <a:xfrm rot="10800000" flipH="1">
            <a:off x="1012199" y="4421953"/>
            <a:ext cx="3620325" cy="835040"/>
          </a:xfrm>
          <a:prstGeom prst="homePlate">
            <a:avLst>
              <a:gd name="adj" fmla="val 64697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Pentagon 9">
            <a:extLst>
              <a:ext uri="{FF2B5EF4-FFF2-40B4-BE49-F238E27FC236}">
                <a16:creationId xmlns:a16="http://schemas.microsoft.com/office/drawing/2014/main" id="{B58FC50F-D7C4-4F89-9120-FB6518264C2D}"/>
              </a:ext>
            </a:extLst>
          </p:cNvPr>
          <p:cNvSpPr/>
          <p:nvPr/>
        </p:nvSpPr>
        <p:spPr>
          <a:xfrm rot="10800000" flipH="1">
            <a:off x="894891" y="5678712"/>
            <a:ext cx="3573324" cy="835039"/>
          </a:xfrm>
          <a:prstGeom prst="homePlate">
            <a:avLst>
              <a:gd name="adj" fmla="val 64697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257602" y="3136412"/>
            <a:ext cx="28479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/>
            <a:r>
              <a:rPr lang="hu-HU" altLang="ko-KR" sz="2400" b="1" dirty="0">
                <a:solidFill>
                  <a:prstClr val="white"/>
                </a:solidFill>
                <a:cs typeface="Calibri" panose="020F0502020204030204" pitchFamily="34" charset="0"/>
              </a:rPr>
              <a:t>KISVÁRDAI</a:t>
            </a:r>
            <a:r>
              <a:rPr lang="hu-HU" altLang="ko-KR" b="1" dirty="0">
                <a:solidFill>
                  <a:prstClr val="white"/>
                </a:solidFill>
                <a:cs typeface="Calibri" panose="020F0502020204030204" pitchFamily="34" charset="0"/>
              </a:rPr>
              <a:t> </a:t>
            </a:r>
            <a:r>
              <a:rPr lang="hu-HU" altLang="ko-KR" sz="2400" b="1" dirty="0">
                <a:solidFill>
                  <a:prstClr val="white"/>
                </a:solidFill>
                <a:cs typeface="Calibri" panose="020F0502020204030204" pitchFamily="34" charset="0"/>
              </a:rPr>
              <a:t>TANKERÜLET</a:t>
            </a:r>
            <a:endParaRPr lang="ko-KR" altLang="en-US" sz="2400" b="1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FBF41EE8-99CC-4B94-A401-EEC131B9590C}"/>
              </a:ext>
            </a:extLst>
          </p:cNvPr>
          <p:cNvSpPr txBox="1"/>
          <p:nvPr/>
        </p:nvSpPr>
        <p:spPr>
          <a:xfrm>
            <a:off x="1197733" y="4421953"/>
            <a:ext cx="2967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hu-HU" altLang="ko-KR" sz="2400" b="1" dirty="0" smtClean="0">
                <a:solidFill>
                  <a:prstClr val="white"/>
                </a:solidFill>
                <a:cs typeface="Calibri" panose="020F0502020204030204" pitchFamily="34" charset="0"/>
              </a:rPr>
              <a:t>ÁLTALÁNOS  ISKOLÁK</a:t>
            </a:r>
            <a:endParaRPr lang="ko-KR" altLang="en-US" sz="2400" b="1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64E0862D-AD66-4C8B-B8AA-E865B42062B6}"/>
              </a:ext>
            </a:extLst>
          </p:cNvPr>
          <p:cNvSpPr txBox="1"/>
          <p:nvPr/>
        </p:nvSpPr>
        <p:spPr>
          <a:xfrm>
            <a:off x="1815267" y="5865398"/>
            <a:ext cx="191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hu-HU" altLang="ko-KR" sz="2400" b="1" dirty="0" smtClean="0">
                <a:solidFill>
                  <a:prstClr val="white"/>
                </a:solidFill>
                <a:cs typeface="Calibri" panose="020F0502020204030204" pitchFamily="34" charset="0"/>
              </a:rPr>
              <a:t>ÓVODÁK</a:t>
            </a:r>
            <a:endParaRPr lang="ko-KR" altLang="en-US" sz="2400" b="1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8CFA6FC-8755-419A-92FA-DE245CAA8CA5}"/>
              </a:ext>
            </a:extLst>
          </p:cNvPr>
          <p:cNvSpPr txBox="1"/>
          <p:nvPr/>
        </p:nvSpPr>
        <p:spPr>
          <a:xfrm>
            <a:off x="8534199" y="1978468"/>
            <a:ext cx="3174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latinLnBrk="1"/>
            <a:r>
              <a:rPr lang="hu-HU" altLang="ko-KR" sz="2400" b="1" dirty="0" smtClean="0">
                <a:solidFill>
                  <a:prstClr val="white"/>
                </a:solidFill>
                <a:cs typeface="Calibri" panose="020F0502020204030204" pitchFamily="34" charset="0"/>
              </a:rPr>
              <a:t>TUDOMÁNYOS AKADÉMIA</a:t>
            </a:r>
            <a:endParaRPr lang="ko-KR" altLang="en-US" sz="2000" b="1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14" name="Pentagon 6">
            <a:extLst>
              <a:ext uri="{FF2B5EF4-FFF2-40B4-BE49-F238E27FC236}">
                <a16:creationId xmlns:a16="http://schemas.microsoft.com/office/drawing/2014/main" id="{51C7C4F9-9D07-45A1-97AB-E5C8F90E6746}"/>
              </a:ext>
            </a:extLst>
          </p:cNvPr>
          <p:cNvSpPr/>
          <p:nvPr/>
        </p:nvSpPr>
        <p:spPr>
          <a:xfrm flipH="1">
            <a:off x="8534199" y="3035702"/>
            <a:ext cx="3212909" cy="835040"/>
          </a:xfrm>
          <a:prstGeom prst="homePlate">
            <a:avLst>
              <a:gd name="adj" fmla="val 64697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199" y="4096979"/>
            <a:ext cx="3388083" cy="963251"/>
          </a:xfrm>
          <a:prstGeom prst="rect">
            <a:avLst/>
          </a:prstGeom>
        </p:spPr>
      </p:pic>
      <p:sp>
        <p:nvSpPr>
          <p:cNvPr id="16" name="TextBox 17">
            <a:extLst>
              <a:ext uri="{FF2B5EF4-FFF2-40B4-BE49-F238E27FC236}">
                <a16:creationId xmlns:a16="http://schemas.microsoft.com/office/drawing/2014/main" id="{8B9644F4-926B-4006-9635-031F80750ACF}"/>
              </a:ext>
            </a:extLst>
          </p:cNvPr>
          <p:cNvSpPr txBox="1"/>
          <p:nvPr/>
        </p:nvSpPr>
        <p:spPr>
          <a:xfrm>
            <a:off x="9114089" y="3201361"/>
            <a:ext cx="2439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hu-HU" altLang="ko-KR" sz="24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KUTOSZ</a:t>
            </a:r>
            <a:endParaRPr lang="ko-KR" altLang="en-US" sz="24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9479916" y="4347771"/>
            <a:ext cx="1707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latinLnBrk="1"/>
            <a:r>
              <a:rPr lang="hu-HU" altLang="ko-KR" sz="2400" b="1" dirty="0">
                <a:solidFill>
                  <a:prstClr val="white"/>
                </a:solidFill>
                <a:cs typeface="Calibri" panose="020F0502020204030204" pitchFamily="34" charset="0"/>
              </a:rPr>
              <a:t>M</a:t>
            </a:r>
            <a:r>
              <a:rPr lang="hu-HU" altLang="ko-KR" sz="2400" b="1" dirty="0" smtClean="0">
                <a:solidFill>
                  <a:prstClr val="white"/>
                </a:solidFill>
                <a:cs typeface="Calibri" panose="020F0502020204030204" pitchFamily="34" charset="0"/>
              </a:rPr>
              <a:t>ATEHETSZ</a:t>
            </a:r>
            <a:endParaRPr lang="ko-KR" altLang="en-US" sz="2000" b="1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19" name="Pentagon 6">
            <a:extLst>
              <a:ext uri="{FF2B5EF4-FFF2-40B4-BE49-F238E27FC236}">
                <a16:creationId xmlns:a16="http://schemas.microsoft.com/office/drawing/2014/main" id="{51C7C4F9-9D07-45A1-97AB-E5C8F90E6746}"/>
              </a:ext>
            </a:extLst>
          </p:cNvPr>
          <p:cNvSpPr/>
          <p:nvPr/>
        </p:nvSpPr>
        <p:spPr>
          <a:xfrm flipH="1">
            <a:off x="8514918" y="5447878"/>
            <a:ext cx="3212909" cy="835040"/>
          </a:xfrm>
          <a:prstGeom prst="homePlate">
            <a:avLst>
              <a:gd name="adj" fmla="val 64697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MTT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0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91" y="2536891"/>
            <a:ext cx="2956283" cy="332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2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6092" y="242856"/>
            <a:ext cx="9404723" cy="1400530"/>
          </a:xfrm>
        </p:spPr>
        <p:txBody>
          <a:bodyPr/>
          <a:lstStyle/>
          <a:p>
            <a:r>
              <a:rPr lang="hu-HU" dirty="0"/>
              <a:t>Az iskolai tehetséggondozásunk </a:t>
            </a:r>
            <a:r>
              <a:rPr lang="hu-HU" dirty="0" smtClean="0"/>
              <a:t>tevékenységi rendszere</a:t>
            </a:r>
            <a:endParaRPr lang="hu-HU" dirty="0"/>
          </a:p>
        </p:txBody>
      </p:sp>
      <p:sp>
        <p:nvSpPr>
          <p:cNvPr id="3" name="Pentagon 3">
            <a:extLst>
              <a:ext uri="{FF2B5EF4-FFF2-40B4-BE49-F238E27FC236}">
                <a16:creationId xmlns:a16="http://schemas.microsoft.com/office/drawing/2014/main" id="{FF07D8D2-2B86-4FCC-9892-A539B14878E2}"/>
              </a:ext>
            </a:extLst>
          </p:cNvPr>
          <p:cNvSpPr/>
          <p:nvPr/>
        </p:nvSpPr>
        <p:spPr>
          <a:xfrm flipH="1">
            <a:off x="8159719" y="1523838"/>
            <a:ext cx="3216714" cy="835802"/>
          </a:xfrm>
          <a:prstGeom prst="homePlate">
            <a:avLst>
              <a:gd name="adj" fmla="val 64697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Gyenge oldalak erősítése</a:t>
            </a:r>
            <a:endParaRPr kumimoji="0" lang="ko-KR" alt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FF07D8D2-2B86-4FCC-9892-A539B14878E2}"/>
              </a:ext>
            </a:extLst>
          </p:cNvPr>
          <p:cNvSpPr/>
          <p:nvPr/>
        </p:nvSpPr>
        <p:spPr>
          <a:xfrm flipH="1">
            <a:off x="8091303" y="3525273"/>
            <a:ext cx="3216714" cy="835802"/>
          </a:xfrm>
          <a:prstGeom prst="homePlate">
            <a:avLst>
              <a:gd name="adj" fmla="val 64697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Kompetencia alapú oktatás</a:t>
            </a:r>
            <a:endParaRPr kumimoji="0" lang="ko-KR" alt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Pentagon 3">
            <a:extLst>
              <a:ext uri="{FF2B5EF4-FFF2-40B4-BE49-F238E27FC236}">
                <a16:creationId xmlns:a16="http://schemas.microsoft.com/office/drawing/2014/main" id="{FF07D8D2-2B86-4FCC-9892-A539B14878E2}"/>
              </a:ext>
            </a:extLst>
          </p:cNvPr>
          <p:cNvSpPr/>
          <p:nvPr/>
        </p:nvSpPr>
        <p:spPr>
          <a:xfrm flipH="1">
            <a:off x="8091303" y="2529234"/>
            <a:ext cx="3216714" cy="835802"/>
          </a:xfrm>
          <a:prstGeom prst="homePlate">
            <a:avLst>
              <a:gd name="adj" fmla="val 64697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Lazító gyakorlatok</a:t>
            </a:r>
            <a:endParaRPr kumimoji="0" lang="ko-KR" alt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Pentagon 3">
            <a:extLst>
              <a:ext uri="{FF2B5EF4-FFF2-40B4-BE49-F238E27FC236}">
                <a16:creationId xmlns:a16="http://schemas.microsoft.com/office/drawing/2014/main" id="{FF07D8D2-2B86-4FCC-9892-A539B14878E2}"/>
              </a:ext>
            </a:extLst>
          </p:cNvPr>
          <p:cNvSpPr/>
          <p:nvPr/>
        </p:nvSpPr>
        <p:spPr>
          <a:xfrm flipH="1">
            <a:off x="8159719" y="5770880"/>
            <a:ext cx="3216714" cy="835802"/>
          </a:xfrm>
          <a:prstGeom prst="homePlate">
            <a:avLst>
              <a:gd name="adj" fmla="val 64697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Kreatív klíma kialakítása</a:t>
            </a:r>
            <a:endParaRPr kumimoji="0" lang="ko-KR" alt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/>
          <a:srcRect r="14501"/>
          <a:stretch/>
        </p:blipFill>
        <p:spPr>
          <a:xfrm>
            <a:off x="4929705" y="1941277"/>
            <a:ext cx="2618364" cy="4084820"/>
          </a:xfrm>
          <a:prstGeom prst="rect">
            <a:avLst/>
          </a:prstGeom>
        </p:spPr>
      </p:pic>
      <p:sp>
        <p:nvSpPr>
          <p:cNvPr id="12" name="Ötszög 11"/>
          <p:cNvSpPr/>
          <p:nvPr/>
        </p:nvSpPr>
        <p:spPr>
          <a:xfrm>
            <a:off x="839450" y="1750790"/>
            <a:ext cx="3312826" cy="83944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Sajátos arculatot kifejező, jó gyakorlatok kifejlesztése</a:t>
            </a:r>
            <a:endParaRPr lang="hu-HU" b="1" dirty="0"/>
          </a:p>
        </p:txBody>
      </p:sp>
      <p:sp>
        <p:nvSpPr>
          <p:cNvPr id="13" name="Ötszög 12"/>
          <p:cNvSpPr/>
          <p:nvPr/>
        </p:nvSpPr>
        <p:spPr>
          <a:xfrm>
            <a:off x="839450" y="2788923"/>
            <a:ext cx="3312826" cy="83944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Szakmai konzultációk, továbbképzések</a:t>
            </a:r>
            <a:endParaRPr lang="hu-HU" b="1" dirty="0"/>
          </a:p>
        </p:txBody>
      </p:sp>
      <p:sp>
        <p:nvSpPr>
          <p:cNvPr id="14" name="Ötszög 13"/>
          <p:cNvSpPr/>
          <p:nvPr/>
        </p:nvSpPr>
        <p:spPr>
          <a:xfrm>
            <a:off x="839450" y="3778655"/>
            <a:ext cx="3312826" cy="83944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Nyomon követés</a:t>
            </a:r>
            <a:endParaRPr lang="hu-HU" b="1" dirty="0"/>
          </a:p>
        </p:txBody>
      </p:sp>
      <p:sp>
        <p:nvSpPr>
          <p:cNvPr id="15" name="Ötszög 14"/>
          <p:cNvSpPr/>
          <p:nvPr/>
        </p:nvSpPr>
        <p:spPr>
          <a:xfrm>
            <a:off x="839450" y="5713776"/>
            <a:ext cx="3312826" cy="73204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T</a:t>
            </a:r>
            <a:r>
              <a:rPr lang="hu-HU" b="1" dirty="0" smtClean="0"/>
              <a:t>ehetségszűrés, azonosítás, beválogatás</a:t>
            </a:r>
            <a:endParaRPr lang="hu-HU" b="1" dirty="0"/>
          </a:p>
        </p:txBody>
      </p:sp>
      <p:sp>
        <p:nvSpPr>
          <p:cNvPr id="16" name="Pentagon 3">
            <a:extLst>
              <a:ext uri="{FF2B5EF4-FFF2-40B4-BE49-F238E27FC236}">
                <a16:creationId xmlns:a16="http://schemas.microsoft.com/office/drawing/2014/main" id="{FF07D8D2-2B86-4FCC-9892-A539B14878E2}"/>
              </a:ext>
            </a:extLst>
          </p:cNvPr>
          <p:cNvSpPr/>
          <p:nvPr/>
        </p:nvSpPr>
        <p:spPr>
          <a:xfrm flipH="1">
            <a:off x="8159719" y="4576326"/>
            <a:ext cx="3216714" cy="835802"/>
          </a:xfrm>
          <a:prstGeom prst="homePlate">
            <a:avLst>
              <a:gd name="adj" fmla="val 64697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ko-KR" sz="2000" b="1" kern="0" dirty="0" smtClean="0">
                <a:solidFill>
                  <a:prstClr val="white"/>
                </a:solidFill>
              </a:rPr>
              <a:t>P</a:t>
            </a:r>
            <a:r>
              <a:rPr kumimoji="0" lang="hu-HU" altLang="ko-K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aradigmaváltás</a:t>
            </a:r>
            <a:endParaRPr kumimoji="0" lang="ko-KR" alt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7" name="Ötszög 16"/>
          <p:cNvSpPr/>
          <p:nvPr/>
        </p:nvSpPr>
        <p:spPr>
          <a:xfrm>
            <a:off x="839450" y="4724044"/>
            <a:ext cx="3312826" cy="83944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Gazdagítás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27269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6150" y="227866"/>
            <a:ext cx="9404723" cy="926377"/>
          </a:xfrm>
        </p:spPr>
        <p:txBody>
          <a:bodyPr/>
          <a:lstStyle/>
          <a:p>
            <a:r>
              <a:rPr lang="hu-HU" dirty="0" smtClean="0"/>
              <a:t>Akikre méltán büszkék lehetünk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0" y="1347415"/>
            <a:ext cx="1298938" cy="175754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-124918" y="3222886"/>
            <a:ext cx="257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Hornyák Ágnes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30" y="1741585"/>
            <a:ext cx="1419172" cy="187225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4104460" y="6236286"/>
            <a:ext cx="257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Gubik</a:t>
            </a:r>
            <a:r>
              <a:rPr lang="hu-HU" dirty="0" smtClean="0"/>
              <a:t> Petra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125" y="4031919"/>
            <a:ext cx="1253171" cy="167089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9" y="4217216"/>
            <a:ext cx="1494360" cy="1912780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9880964" y="3770886"/>
            <a:ext cx="257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Nagy Ivett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-283305" y="6204839"/>
            <a:ext cx="257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Nagy </a:t>
            </a:r>
            <a:r>
              <a:rPr lang="hu-HU" dirty="0" err="1" smtClean="0"/>
              <a:t>Sánor</a:t>
            </a:r>
            <a:endParaRPr lang="hu-HU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863" y="4203151"/>
            <a:ext cx="1289707" cy="1934561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9815141" y="6220037"/>
            <a:ext cx="257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ByeAlex</a:t>
            </a:r>
            <a:endParaRPr lang="hu-HU" dirty="0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604" y="1154243"/>
            <a:ext cx="1611820" cy="224043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387" y="4477505"/>
            <a:ext cx="1709816" cy="1709816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7859424" y="5956591"/>
            <a:ext cx="257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Kálid Artúr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5884677" y="3500442"/>
            <a:ext cx="257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Bódi László</a:t>
            </a:r>
            <a:endParaRPr lang="hu-HU" dirty="0"/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559" y="1925033"/>
            <a:ext cx="1360525" cy="2034308"/>
          </a:xfrm>
          <a:prstGeom prst="rect">
            <a:avLst/>
          </a:prstGeom>
        </p:spPr>
      </p:pic>
      <p:sp>
        <p:nvSpPr>
          <p:cNvPr id="19" name="Szövegdoboz 18"/>
          <p:cNvSpPr txBox="1"/>
          <p:nvPr/>
        </p:nvSpPr>
        <p:spPr>
          <a:xfrm>
            <a:off x="1698816" y="3975224"/>
            <a:ext cx="257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Farkas Bertalan</a:t>
            </a:r>
            <a:endParaRPr lang="hu-HU" dirty="0"/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046" y="1007264"/>
            <a:ext cx="1406804" cy="1905993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3713773" y="2969666"/>
            <a:ext cx="2578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Dr. Boros Tibor</a:t>
            </a:r>
          </a:p>
          <a:p>
            <a:pPr algn="ctr"/>
            <a:r>
              <a:rPr lang="hu-HU" dirty="0" smtClean="0"/>
              <a:t>Intel, San Francisco</a:t>
            </a:r>
            <a:endParaRPr lang="hu-HU" dirty="0"/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110" y="4422015"/>
            <a:ext cx="2142156" cy="1427747"/>
          </a:xfrm>
          <a:prstGeom prst="rect">
            <a:avLst/>
          </a:prstGeom>
        </p:spPr>
      </p:pic>
      <p:sp>
        <p:nvSpPr>
          <p:cNvPr id="24" name="Szövegdoboz 23"/>
          <p:cNvSpPr txBox="1"/>
          <p:nvPr/>
        </p:nvSpPr>
        <p:spPr>
          <a:xfrm>
            <a:off x="2165024" y="5956591"/>
            <a:ext cx="2578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Dr. Meskó Bertalan</a:t>
            </a:r>
          </a:p>
          <a:p>
            <a:pPr algn="ctr"/>
            <a:r>
              <a:rPr lang="hu-HU" dirty="0" err="1" smtClean="0"/>
              <a:t>MediQ</a:t>
            </a:r>
            <a:endParaRPr lang="hu-HU" dirty="0"/>
          </a:p>
        </p:txBody>
      </p:sp>
      <p:pic>
        <p:nvPicPr>
          <p:cNvPr id="26" name="Kép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529" y="1054886"/>
            <a:ext cx="2038866" cy="1359244"/>
          </a:xfrm>
          <a:prstGeom prst="rect">
            <a:avLst/>
          </a:prstGeom>
        </p:spPr>
      </p:pic>
      <p:sp>
        <p:nvSpPr>
          <p:cNvPr id="27" name="Szövegdoboz 26"/>
          <p:cNvSpPr txBox="1"/>
          <p:nvPr/>
        </p:nvSpPr>
        <p:spPr>
          <a:xfrm>
            <a:off x="7821453" y="2569678"/>
            <a:ext cx="2578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Dr. Molnár Béla</a:t>
            </a:r>
          </a:p>
          <a:p>
            <a:pPr algn="ctr"/>
            <a:r>
              <a:rPr lang="hu-HU" dirty="0" smtClean="0"/>
              <a:t>Magyar Innovációs Nagydíj</a:t>
            </a:r>
            <a:endParaRPr lang="hu-HU" dirty="0"/>
          </a:p>
        </p:txBody>
      </p:sp>
      <p:pic>
        <p:nvPicPr>
          <p:cNvPr id="30" name="Kép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87" y="4094506"/>
            <a:ext cx="2001879" cy="1386984"/>
          </a:xfrm>
          <a:prstGeom prst="rect">
            <a:avLst/>
          </a:prstGeom>
        </p:spPr>
      </p:pic>
      <p:sp>
        <p:nvSpPr>
          <p:cNvPr id="31" name="Szövegdoboz 30"/>
          <p:cNvSpPr txBox="1"/>
          <p:nvPr/>
        </p:nvSpPr>
        <p:spPr>
          <a:xfrm>
            <a:off x="5990082" y="5601702"/>
            <a:ext cx="2578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Dr. Jakab András</a:t>
            </a:r>
          </a:p>
          <a:p>
            <a:pPr algn="ctr"/>
            <a:r>
              <a:rPr lang="hu-HU" dirty="0" smtClean="0"/>
              <a:t>Marie Curie ösztöndíj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904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És a jövő reménységei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-231" t="12247" r="16588" b="20675"/>
          <a:stretch/>
        </p:blipFill>
        <p:spPr>
          <a:xfrm>
            <a:off x="7037812" y="288524"/>
            <a:ext cx="2141166" cy="363671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9056041" y="1483916"/>
            <a:ext cx="257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Maklári</a:t>
            </a:r>
            <a:r>
              <a:rPr lang="hu-HU" dirty="0" smtClean="0"/>
              <a:t> Dániel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50" y="1352826"/>
            <a:ext cx="4097376" cy="230477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0209" y="4215322"/>
            <a:ext cx="4127291" cy="232160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17" y="4075136"/>
            <a:ext cx="4881797" cy="196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4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25599" y="1996705"/>
            <a:ext cx="9404723" cy="1400530"/>
          </a:xfrm>
        </p:spPr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897" y="3537373"/>
            <a:ext cx="3846539" cy="252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2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IonTanácsterem</Template>
  <TotalTime>224</TotalTime>
  <Words>275</Words>
  <Application>Microsoft Office PowerPoint</Application>
  <PresentationFormat>Szélesvásznú</PresentationFormat>
  <Paragraphs>57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2</vt:i4>
      </vt:variant>
      <vt:variant>
        <vt:lpstr>Diacímek</vt:lpstr>
      </vt:variant>
      <vt:variant>
        <vt:i4>9</vt:i4>
      </vt:variant>
    </vt:vector>
  </HeadingPairs>
  <TitlesOfParts>
    <vt:vector size="18" baseType="lpstr">
      <vt:lpstr>맑은 고딕</vt:lpstr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Ion</vt:lpstr>
      <vt:lpstr>„Amit mi adni tudunk az örökre megmarad”</vt:lpstr>
      <vt:lpstr>Néhány gondolat az előzményekről…</vt:lpstr>
      <vt:lpstr>Az intézményi tehetséggondozás rendszeréről</vt:lpstr>
      <vt:lpstr>PowerPoint-bemutató</vt:lpstr>
      <vt:lpstr>Az iskolai tehetséggondozásunk hálózati rendszere</vt:lpstr>
      <vt:lpstr>Az iskolai tehetséggondozásunk tevékenységi rendszere</vt:lpstr>
      <vt:lpstr>Akikre méltán büszkék lehetünk</vt:lpstr>
      <vt:lpstr>És a jövő reménységei</vt:lpstr>
      <vt:lpstr>Köszönöm a figyelmet!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User</dc:creator>
  <cp:lastModifiedBy>User</cp:lastModifiedBy>
  <cp:revision>22</cp:revision>
  <dcterms:created xsi:type="dcterms:W3CDTF">2019-09-19T16:23:08Z</dcterms:created>
  <dcterms:modified xsi:type="dcterms:W3CDTF">2019-09-19T22:29:34Z</dcterms:modified>
</cp:coreProperties>
</file>